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Light"/>
      <p:regular r:id="rId39"/>
      <p:bold r:id="rId40"/>
      <p:italic r:id="rId41"/>
      <p:boldItalic r:id="rId42"/>
    </p:embeddedFont>
    <p:embeddedFont>
      <p:font typeface="Work Sans SemiBold"/>
      <p:regular r:id="rId43"/>
      <p:bold r:id="rId44"/>
      <p:italic r:id="rId45"/>
      <p:boldItalic r:id="rId46"/>
    </p:embeddedFont>
    <p:embeddedFont>
      <p:font typeface="Work Sans Light"/>
      <p:regular r:id="rId47"/>
      <p:bold r:id="rId48"/>
      <p:italic r:id="rId49"/>
      <p:boldItalic r:id="rId50"/>
    </p:embeddedFont>
    <p:embeddedFont>
      <p:font typeface="Work Sans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  <p:embeddedFont>
      <p:font typeface="Karla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Giuliana Me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.fntdata"/><Relationship Id="rId42" Type="http://schemas.openxmlformats.org/officeDocument/2006/relationships/font" Target="fonts/MontserratLight-boldItalic.fntdata"/><Relationship Id="rId41" Type="http://schemas.openxmlformats.org/officeDocument/2006/relationships/font" Target="fonts/MontserratLight-italic.fntdata"/><Relationship Id="rId44" Type="http://schemas.openxmlformats.org/officeDocument/2006/relationships/font" Target="fonts/WorkSansSemiBold-bold.fntdata"/><Relationship Id="rId43" Type="http://schemas.openxmlformats.org/officeDocument/2006/relationships/font" Target="fonts/WorkSansSemiBold-regular.fntdata"/><Relationship Id="rId46" Type="http://schemas.openxmlformats.org/officeDocument/2006/relationships/font" Target="fonts/WorkSansSemiBold-boldItalic.fntdata"/><Relationship Id="rId45" Type="http://schemas.openxmlformats.org/officeDocument/2006/relationships/font" Target="fonts/WorkSans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WorkSansLight-bold.fntdata"/><Relationship Id="rId47" Type="http://schemas.openxmlformats.org/officeDocument/2006/relationships/font" Target="fonts/WorkSansLight-regular.fntdata"/><Relationship Id="rId49" Type="http://schemas.openxmlformats.org/officeDocument/2006/relationships/font" Target="fonts/WorkSans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4.xml"/><Relationship Id="rId33" Type="http://schemas.openxmlformats.org/officeDocument/2006/relationships/font" Target="fonts/MontserratSemiBold-italic.fntdata"/><Relationship Id="rId32" Type="http://schemas.openxmlformats.org/officeDocument/2006/relationships/font" Target="fonts/MontserratSemiBold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MontserratSemiBold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MontserratLight-regular.fntdata"/><Relationship Id="rId38" Type="http://schemas.openxmlformats.org/officeDocument/2006/relationships/font" Target="fonts/Montserrat-boldItalic.fntdata"/><Relationship Id="rId62" Type="http://schemas.openxmlformats.org/officeDocument/2006/relationships/font" Target="fonts/Karla-boldItalic.fntdata"/><Relationship Id="rId61" Type="http://schemas.openxmlformats.org/officeDocument/2006/relationships/font" Target="fonts/Karla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Karla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WorkSans-regular.fntdata"/><Relationship Id="rId50" Type="http://schemas.openxmlformats.org/officeDocument/2006/relationships/font" Target="fonts/WorkSansLight-boldItalic.fntdata"/><Relationship Id="rId53" Type="http://schemas.openxmlformats.org/officeDocument/2006/relationships/font" Target="fonts/WorkSans-italic.fntdata"/><Relationship Id="rId52" Type="http://schemas.openxmlformats.org/officeDocument/2006/relationships/font" Target="fonts/WorkSans-bold.fntdata"/><Relationship Id="rId11" Type="http://schemas.openxmlformats.org/officeDocument/2006/relationships/slide" Target="slides/slide5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54" Type="http://schemas.openxmlformats.org/officeDocument/2006/relationships/font" Target="fonts/WorkSans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bold.fntdata"/><Relationship Id="rId15" Type="http://schemas.openxmlformats.org/officeDocument/2006/relationships/slide" Target="slides/slide9.xml"/><Relationship Id="rId59" Type="http://schemas.openxmlformats.org/officeDocument/2006/relationships/font" Target="fonts/Karla-regular.fntdata"/><Relationship Id="rId14" Type="http://schemas.openxmlformats.org/officeDocument/2006/relationships/slide" Target="slides/slide8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05T13:18:43.029">
    <p:pos x="6000" y="0"/>
    <p:text>inwiefern kann das design ökologisvches design sein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9-05T09:58:30.506">
    <p:pos x="6000" y="0"/>
    <p:text>jenni hier screenshots und infos rein tun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f397d5a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f397d5a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ba2f9f596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ba2f9f596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8bc2d2c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48bc2d2c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ba2f9f596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7ba2f9f59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7ba2f9f596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7ba2f9f596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Subchapter Title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8bc2d2c9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8bc2d2c9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Die Drei Ebenen der Gestaltung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3) </a:t>
            </a:r>
            <a:r>
              <a:rPr lang="d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Sie nutzen ihn nicht einfach nur, sondern sie geben ihm durch ihre Anwesenheit und ihre Aktivitäten eine Bedeutung, die sich im Laufe des Tages ständig ändert.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8bc2d2c9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8bc2d2c9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ba2f9f596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7ba2f9f59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Subchapter Title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ba2f9f596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ba2f9f596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8bd11268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48bd11268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Kamera liefert Echtzeit-Video-Feed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YOLO-Modell erkennt Personen (</a:t>
            </a:r>
            <a:r>
              <a:rPr lang="de">
                <a:solidFill>
                  <a:schemeClr val="dk1"/>
                </a:solidFill>
              </a:rPr>
              <a:t>K</a:t>
            </a:r>
            <a:r>
              <a:rPr lang="de">
                <a:solidFill>
                  <a:schemeClr val="dk1"/>
                </a:solidFill>
              </a:rPr>
              <a:t>öpfe) im Bild → von vorne Trainiert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Tracking-IDs werden vergeben, um Bewegungslinien zu verfolgen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Bewegungen der Köpfe werden geglättet (</a:t>
            </a:r>
            <a:r>
              <a:rPr lang="d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smoothing_factor</a:t>
            </a:r>
            <a:r>
              <a:rPr lang="de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Linien werden mit Farbverläufen und Neon-/Glow-Effekt visualisiert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Drei Farbschichten: Core, Mid, Glow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Komplementärfarbe für Farbverlauf von Kopf zu Mitte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Verbindungen zwischen Köpfen, wenn Abstand &lt; </a:t>
            </a:r>
            <a:r>
              <a:rPr lang="d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connection_distance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Ergebnis wird auf Vollbildschirm angezeigt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⇒ KI = peronen erkennung:  </a:t>
            </a:r>
            <a:r>
              <a:rPr lang="de">
                <a:solidFill>
                  <a:schemeClr val="dk1"/>
                </a:solidFill>
              </a:rPr>
              <a:t>YOLOv8 von Ultralytics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Automatische Erkennung ohne Marker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Dynamische Reaktion auf Bewegungen</a:t>
            </a:r>
            <a:br>
              <a:rPr lang="de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8bd11268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48bd11268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 </a:t>
            </a:r>
            <a:r>
              <a:rPr b="1" lang="de">
                <a:solidFill>
                  <a:schemeClr val="dk1"/>
                </a:solidFill>
              </a:rPr>
              <a:t>YOLO (You Only Look Once)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statt das ganze bild abzutasten und nach menchen/menschen-tele zu suchen und siese einzelteile zusammen zu führen ⇒ dauer lange!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YOLO kombiniert die 2 schritte von suchen und aufteilen ⇒ sehr schnell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es schaut das ganz bild an und schau dann abschnittweise welche objekte sich wo befinden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Robustes Tracking: </a:t>
            </a:r>
            <a:r>
              <a:rPr lang="de">
                <a:solidFill>
                  <a:schemeClr val="dk1"/>
                </a:solidFill>
              </a:rPr>
              <a:t>bildbereich</a:t>
            </a:r>
            <a:r>
              <a:rPr lang="de">
                <a:solidFill>
                  <a:schemeClr val="dk1"/>
                </a:solidFill>
              </a:rPr>
              <a:t> kurz verlassen —&gt; wiedererkennbar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Nachteile: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abhängig von Lichverhältnissen = wenig/schlecht ⇒ schlechtes tracken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bei älteren geräten: heringe FPS ⇒ Kombination aus Echtzeit-Erkennung, Tracking, dem Zeichnen der vielen Linien und dem Fading-Effekt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Kamera liefert Echtzeit-Video-Feed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YOLO-Modell erkennt Personen (Köpfe) im Bild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Tracking-IDs werden vergeben, um Bewegungslinien zu verfolgen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Bewegungen der Köpfe werden geglättet (</a:t>
            </a:r>
            <a:r>
              <a:rPr lang="d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smoothing_factor</a:t>
            </a:r>
            <a:r>
              <a:rPr lang="de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Linien werden mit Farbverläufen und Neon-/Glow-Effekt visualisiert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Drei Farbschichten: Core, Mid, Glow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de">
                <a:solidFill>
                  <a:schemeClr val="dk1"/>
                </a:solidFill>
              </a:rPr>
              <a:t>Komplementärfarbe für Farbverlauf von Kopf zu Mitte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Verbindungen zwischen Köpfen, wenn Abstand &lt; </a:t>
            </a:r>
            <a:r>
              <a:rPr lang="d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connection_distance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Ergebnis wird auf Vollbildschirm angezeigt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⇒ KI = peronen erkennung:  YOLOv8 von Ultralytics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Automatische Erkennung ohne Marker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Dynamische Reaktion auf Bewegungen</a:t>
            </a:r>
            <a:br>
              <a:rPr lang="de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ba2f9f596_0_1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ba2f9f596_0_1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8bc2d2c96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8bc2d2c96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Solange das Skript läuft, befinden sich die Daten im Arbeitsspeicher (RAM). Wenn du das Programm schließt (</a:t>
            </a:r>
            <a:r>
              <a:rPr lang="d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</a:t>
            </a:r>
            <a:r>
              <a:rPr lang="de">
                <a:solidFill>
                  <a:schemeClr val="dk1"/>
                </a:solidFill>
              </a:rPr>
              <a:t> drückst), werden alle Daten im </a:t>
            </a:r>
            <a:r>
              <a:rPr lang="d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tracks</a:t>
            </a:r>
            <a:r>
              <a:rPr lang="de">
                <a:solidFill>
                  <a:schemeClr val="dk1"/>
                </a:solidFill>
              </a:rPr>
              <a:t>-Dictionary vollständig gelöscht.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Personen erkennung. ganze person wahrgenommen aber es muss gesicht grob erkennbar sein, damit es am besten klappt _ (model = YOLO("yolov8n.pt"))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kein speichern in Datenbanken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für die Laufzeit den Programms Bewegungsdaten  in RAM gespeichert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beim schießes des programms daten löschen (implementiert)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beim programm: kontinuierliches überschrieben der Daten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EU-DSGVO: installation macht analog aufmerksam auf das personen tracken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EU-DSGVO:</a:t>
            </a:r>
            <a:r>
              <a:rPr lang="de">
                <a:solidFill>
                  <a:schemeClr val="dk1"/>
                </a:solidFill>
              </a:rPr>
              <a:t> In der Europäischen Union unterliegt die Verarbeitung von personenbezogenen Daten, wozu auch die Aufnahme von Personen gehört, der </a:t>
            </a:r>
            <a:r>
              <a:rPr b="1" lang="de">
                <a:solidFill>
                  <a:schemeClr val="dk1"/>
                </a:solidFill>
              </a:rPr>
              <a:t>Datenschutz-Grundverordnung (DSGVO)</a:t>
            </a:r>
            <a:r>
              <a:rPr lang="de">
                <a:solidFill>
                  <a:schemeClr val="dk1"/>
                </a:solidFill>
              </a:rPr>
              <a:t>. Du bist verpflichtet, die Nutzer über die Datenverarbeitung zu informieren, ihre Einwilligung einzuholen und ihnen das Recht zu geben, der Verarbeitung zu widersprechen oder ihre Daten löschen zu lassen.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Wer ist der Verantwortliche (also du)?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Welche Daten werden erfasst (Bewegungsdaten von Personen)?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Zu welchem Zweck?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Wie lange werden die Daten gespeichert? (In deinem Fall kurz und temporär)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7ba2f9f596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7ba2f9f596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Subchapter Title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48bc2d2c96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48bc2d2c96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8bc2d2c96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48bc2d2c96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db7e18186b_3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db7e18186b_3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b7e18186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b7e18186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Simple Index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7ba2f9f59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7ba2f9f59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Subchapter Title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ba2f9f596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ba2f9f596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7ba2f9f596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7ba2f9f596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Subchapter Title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8bc2d2c9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8bc2d2c9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Hallo an alle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8bc2d2c9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8bc2d2c9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Vorschlag Problemstellung, 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ba2f9f596_0_1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7ba2f9f596_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title - small">
  <p:cSld name="CUSTOM_10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728775" y="274325"/>
            <a:ext cx="7140900" cy="22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Work Sans SemiBold"/>
              <a:buNone/>
              <a:defRPr sz="48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271525" y="278325"/>
            <a:ext cx="13461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Work Sans Light"/>
              <a:buNone/>
              <a:defRPr sz="4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e message">
  <p:cSld name="CUSTOM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274175" y="1445925"/>
            <a:ext cx="85956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276275" y="4347425"/>
            <a:ext cx="42402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4627525" y="4347425"/>
            <a:ext cx="42402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58" name="Google Shape;58;p14"/>
          <p:cNvSpPr txBox="1"/>
          <p:nvPr>
            <p:ph idx="3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title - big">
  <p:cSld name="CUSTOM_10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1728775" y="274325"/>
            <a:ext cx="7140900" cy="22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266075" y="0"/>
            <a:ext cx="6036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2" type="title"/>
          </p:nvPr>
        </p:nvSpPr>
        <p:spPr>
          <a:xfrm>
            <a:off x="271525" y="278325"/>
            <a:ext cx="13461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Light"/>
              <a:buNone/>
              <a:defRPr sz="4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99650" y="338825"/>
            <a:ext cx="74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- 3 column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71" name="Google Shape;71;p18"/>
          <p:cNvSpPr txBox="1"/>
          <p:nvPr>
            <p:ph type="title"/>
          </p:nvPr>
        </p:nvSpPr>
        <p:spPr>
          <a:xfrm>
            <a:off x="271525" y="1447950"/>
            <a:ext cx="2800800" cy="22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3171775" y="1447950"/>
            <a:ext cx="2800800" cy="22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3" type="title"/>
          </p:nvPr>
        </p:nvSpPr>
        <p:spPr>
          <a:xfrm>
            <a:off x="6068875" y="1447950"/>
            <a:ext cx="2800800" cy="22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4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e message">
  <p:cSld name="CUSTOM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274175" y="1445925"/>
            <a:ext cx="85956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276275" y="4347425"/>
            <a:ext cx="42402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627525" y="4347425"/>
            <a:ext cx="42402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80" name="Google Shape;80;p19"/>
          <p:cNvSpPr txBox="1"/>
          <p:nvPr>
            <p:ph idx="3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- 2 column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274325" y="1447950"/>
            <a:ext cx="4242300" cy="22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2" type="title"/>
          </p:nvPr>
        </p:nvSpPr>
        <p:spPr>
          <a:xfrm>
            <a:off x="4627525" y="1447950"/>
            <a:ext cx="4242300" cy="22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85" name="Google Shape;85;p20"/>
          <p:cNvSpPr txBox="1"/>
          <p:nvPr>
            <p:ph idx="3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e - 2 column">
  <p:cSld name="CUSTOM_1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265050" y="1445725"/>
            <a:ext cx="42513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2" type="title"/>
          </p:nvPr>
        </p:nvSpPr>
        <p:spPr>
          <a:xfrm>
            <a:off x="4618075" y="1445725"/>
            <a:ext cx="42513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65050" y="2612650"/>
            <a:ext cx="42513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3" type="subTitle"/>
          </p:nvPr>
        </p:nvSpPr>
        <p:spPr>
          <a:xfrm>
            <a:off x="4618075" y="2612650"/>
            <a:ext cx="42513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4" type="subTitle"/>
          </p:nvPr>
        </p:nvSpPr>
        <p:spPr>
          <a:xfrm>
            <a:off x="265050" y="2983006"/>
            <a:ext cx="42513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5" type="subTitle"/>
          </p:nvPr>
        </p:nvSpPr>
        <p:spPr>
          <a:xfrm>
            <a:off x="4618075" y="2983006"/>
            <a:ext cx="42513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6" type="subTitle"/>
          </p:nvPr>
        </p:nvSpPr>
        <p:spPr>
          <a:xfrm>
            <a:off x="265050" y="3353363"/>
            <a:ext cx="42513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7" type="subTitle"/>
          </p:nvPr>
        </p:nvSpPr>
        <p:spPr>
          <a:xfrm>
            <a:off x="4618075" y="3353363"/>
            <a:ext cx="42513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96" name="Google Shape;96;p21"/>
          <p:cNvSpPr txBox="1"/>
          <p:nvPr>
            <p:ph idx="8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e - 3 column">
  <p:cSld name="CUSTOM_1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265050" y="1445725"/>
            <a:ext cx="27978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2" type="title"/>
          </p:nvPr>
        </p:nvSpPr>
        <p:spPr>
          <a:xfrm>
            <a:off x="3173075" y="1445725"/>
            <a:ext cx="27978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" type="subTitle"/>
          </p:nvPr>
        </p:nvSpPr>
        <p:spPr>
          <a:xfrm>
            <a:off x="265050" y="2612656"/>
            <a:ext cx="2797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3" type="subTitle"/>
          </p:nvPr>
        </p:nvSpPr>
        <p:spPr>
          <a:xfrm>
            <a:off x="3173075" y="2612656"/>
            <a:ext cx="2797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4" type="subTitle"/>
          </p:nvPr>
        </p:nvSpPr>
        <p:spPr>
          <a:xfrm>
            <a:off x="265050" y="2983015"/>
            <a:ext cx="2797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5" type="subTitle"/>
          </p:nvPr>
        </p:nvSpPr>
        <p:spPr>
          <a:xfrm>
            <a:off x="3173075" y="2983015"/>
            <a:ext cx="2797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6" type="subTitle"/>
          </p:nvPr>
        </p:nvSpPr>
        <p:spPr>
          <a:xfrm>
            <a:off x="265050" y="3353373"/>
            <a:ext cx="2797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7" type="subTitle"/>
          </p:nvPr>
        </p:nvSpPr>
        <p:spPr>
          <a:xfrm>
            <a:off x="3173075" y="3353373"/>
            <a:ext cx="2797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8" type="title"/>
          </p:nvPr>
        </p:nvSpPr>
        <p:spPr>
          <a:xfrm>
            <a:off x="6081100" y="1445725"/>
            <a:ext cx="27978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9" type="subTitle"/>
          </p:nvPr>
        </p:nvSpPr>
        <p:spPr>
          <a:xfrm>
            <a:off x="6081100" y="2612656"/>
            <a:ext cx="2797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3" type="subTitle"/>
          </p:nvPr>
        </p:nvSpPr>
        <p:spPr>
          <a:xfrm>
            <a:off x="6081100" y="2983015"/>
            <a:ext cx="2797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4" type="subTitle"/>
          </p:nvPr>
        </p:nvSpPr>
        <p:spPr>
          <a:xfrm>
            <a:off x="6081100" y="3353373"/>
            <a:ext cx="2797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11" name="Google Shape;111;p22"/>
          <p:cNvSpPr txBox="1"/>
          <p:nvPr>
            <p:ph idx="15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1 column + caption center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1728750" y="1447950"/>
            <a:ext cx="5686500" cy="22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1737200" y="3790250"/>
            <a:ext cx="56865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16" name="Google Shape;116;p23"/>
          <p:cNvSpPr txBox="1"/>
          <p:nvPr>
            <p:ph idx="2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- 3 rows">
  <p:cSld name="CUSTOM_9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274325" y="862250"/>
            <a:ext cx="56865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2" type="title"/>
          </p:nvPr>
        </p:nvSpPr>
        <p:spPr>
          <a:xfrm>
            <a:off x="274325" y="2029050"/>
            <a:ext cx="56865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3" type="title"/>
          </p:nvPr>
        </p:nvSpPr>
        <p:spPr>
          <a:xfrm>
            <a:off x="274325" y="3195850"/>
            <a:ext cx="56865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6071850" y="864825"/>
            <a:ext cx="27978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4" type="body"/>
          </p:nvPr>
        </p:nvSpPr>
        <p:spPr>
          <a:xfrm>
            <a:off x="6071850" y="2029050"/>
            <a:ext cx="27978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5" type="body"/>
          </p:nvPr>
        </p:nvSpPr>
        <p:spPr>
          <a:xfrm>
            <a:off x="6071850" y="3193275"/>
            <a:ext cx="27978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25" name="Google Shape;125;p24"/>
          <p:cNvSpPr txBox="1"/>
          <p:nvPr>
            <p:ph idx="6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title - small">
  <p:cSld name="CUSTOM_1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1728775" y="274325"/>
            <a:ext cx="7140900" cy="22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Work Sans SemiBold"/>
              <a:buNone/>
              <a:defRPr sz="48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Work Sans SemiBold"/>
              <a:buNone/>
              <a:defRPr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2" type="title"/>
          </p:nvPr>
        </p:nvSpPr>
        <p:spPr>
          <a:xfrm>
            <a:off x="271525" y="278325"/>
            <a:ext cx="13461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Work Sans Light"/>
              <a:buNone/>
              <a:defRPr sz="4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title - big">
  <p:cSld name="CUSTOM_10_1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1728775" y="274325"/>
            <a:ext cx="7140900" cy="22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SemiBold"/>
              <a:buNone/>
              <a:defRPr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266075" y="0"/>
            <a:ext cx="6036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2" name="Google Shape;132;p26"/>
          <p:cNvSpPr txBox="1"/>
          <p:nvPr>
            <p:ph idx="2" type="title"/>
          </p:nvPr>
        </p:nvSpPr>
        <p:spPr>
          <a:xfrm>
            <a:off x="271525" y="278325"/>
            <a:ext cx="13461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Light"/>
              <a:buNone/>
              <a:defRPr sz="48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Light"/>
              <a:buNone/>
              <a:def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35" name="Google Shape;135;p27"/>
          <p:cNvSpPr txBox="1"/>
          <p:nvPr>
            <p:ph idx="2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- side, full">
  <p:cSld name="CUSTOM_1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/>
          <p:nvPr>
            <p:ph idx="2" type="pic"/>
          </p:nvPr>
        </p:nvSpPr>
        <p:spPr>
          <a:xfrm>
            <a:off x="3173075" y="0"/>
            <a:ext cx="5970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274325" y="4347425"/>
            <a:ext cx="27978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3" type="subTitle"/>
          </p:nvPr>
        </p:nvSpPr>
        <p:spPr>
          <a:xfrm>
            <a:off x="274400" y="279475"/>
            <a:ext cx="2797800" cy="3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41" name="Google Shape;141;p28"/>
          <p:cNvSpPr txBox="1"/>
          <p:nvPr>
            <p:ph idx="4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- bottom">
  <p:cSld name="CUSTOM_1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>
            <p:ph idx="2" type="pic"/>
          </p:nvPr>
        </p:nvSpPr>
        <p:spPr>
          <a:xfrm>
            <a:off x="0" y="359700"/>
            <a:ext cx="9153600" cy="4783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45" name="Google Shape;145;p29"/>
          <p:cNvSpPr txBox="1"/>
          <p:nvPr>
            <p:ph idx="3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- 4 column">
  <p:cSld name="CUSTOM_1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274325" y="1441125"/>
            <a:ext cx="2059200" cy="22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30"/>
          <p:cNvSpPr txBox="1"/>
          <p:nvPr>
            <p:ph idx="2" type="subTitle"/>
          </p:nvPr>
        </p:nvSpPr>
        <p:spPr>
          <a:xfrm>
            <a:off x="2453000" y="1441125"/>
            <a:ext cx="2059200" cy="22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30"/>
          <p:cNvSpPr txBox="1"/>
          <p:nvPr>
            <p:ph idx="3" type="subTitle"/>
          </p:nvPr>
        </p:nvSpPr>
        <p:spPr>
          <a:xfrm>
            <a:off x="4631675" y="1441125"/>
            <a:ext cx="2059200" cy="22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30"/>
          <p:cNvSpPr txBox="1"/>
          <p:nvPr>
            <p:ph idx="4" type="subTitle"/>
          </p:nvPr>
        </p:nvSpPr>
        <p:spPr>
          <a:xfrm>
            <a:off x="6810350" y="1441125"/>
            <a:ext cx="2059200" cy="22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52" name="Google Shape;152;p30"/>
          <p:cNvSpPr txBox="1"/>
          <p:nvPr>
            <p:ph idx="5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70">
          <p15:clr>
            <a:srgbClr val="FA7B17"/>
          </p15:clr>
        </p15:guide>
        <p15:guide id="2" pos="1545">
          <p15:clr>
            <a:srgbClr val="FA7B17"/>
          </p15:clr>
        </p15:guide>
        <p15:guide id="3" pos="4215">
          <p15:clr>
            <a:srgbClr val="FA7B17"/>
          </p15:clr>
        </p15:guide>
        <p15:guide id="4" pos="429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ements 6">
  <p:cSld name="CUSTOM_12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idx="1" type="subTitle"/>
          </p:nvPr>
        </p:nvSpPr>
        <p:spPr>
          <a:xfrm>
            <a:off x="274325" y="1441125"/>
            <a:ext cx="27978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5" name="Google Shape;155;p31"/>
          <p:cNvSpPr txBox="1"/>
          <p:nvPr>
            <p:ph idx="2" type="subTitle"/>
          </p:nvPr>
        </p:nvSpPr>
        <p:spPr>
          <a:xfrm>
            <a:off x="3162975" y="1441125"/>
            <a:ext cx="27978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6" name="Google Shape;156;p31"/>
          <p:cNvSpPr txBox="1"/>
          <p:nvPr>
            <p:ph idx="3" type="subTitle"/>
          </p:nvPr>
        </p:nvSpPr>
        <p:spPr>
          <a:xfrm>
            <a:off x="6071775" y="1441125"/>
            <a:ext cx="27978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7" name="Google Shape;157;p31"/>
          <p:cNvSpPr txBox="1"/>
          <p:nvPr>
            <p:ph idx="4" type="subTitle"/>
          </p:nvPr>
        </p:nvSpPr>
        <p:spPr>
          <a:xfrm>
            <a:off x="274325" y="2607925"/>
            <a:ext cx="27978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8" name="Google Shape;158;p31"/>
          <p:cNvSpPr txBox="1"/>
          <p:nvPr>
            <p:ph idx="5" type="subTitle"/>
          </p:nvPr>
        </p:nvSpPr>
        <p:spPr>
          <a:xfrm>
            <a:off x="3162975" y="2607925"/>
            <a:ext cx="27978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9" name="Google Shape;159;p31"/>
          <p:cNvSpPr txBox="1"/>
          <p:nvPr>
            <p:ph idx="6" type="subTitle"/>
          </p:nvPr>
        </p:nvSpPr>
        <p:spPr>
          <a:xfrm>
            <a:off x="6071775" y="2607925"/>
            <a:ext cx="27978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0" name="Google Shape;160;p31"/>
          <p:cNvSpPr txBox="1"/>
          <p:nvPr>
            <p:ph idx="12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1" name="Google Shape;161;p31"/>
          <p:cNvSpPr txBox="1"/>
          <p:nvPr>
            <p:ph idx="7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- 4 column">
  <p:cSld name="CUSTOM_12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idx="1" type="body"/>
          </p:nvPr>
        </p:nvSpPr>
        <p:spPr>
          <a:xfrm>
            <a:off x="276225" y="4347950"/>
            <a:ext cx="20574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2" type="body"/>
          </p:nvPr>
        </p:nvSpPr>
        <p:spPr>
          <a:xfrm>
            <a:off x="2453000" y="4347950"/>
            <a:ext cx="20574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3" type="body"/>
          </p:nvPr>
        </p:nvSpPr>
        <p:spPr>
          <a:xfrm>
            <a:off x="4629775" y="4347950"/>
            <a:ext cx="20574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4" type="body"/>
          </p:nvPr>
        </p:nvSpPr>
        <p:spPr>
          <a:xfrm>
            <a:off x="6806550" y="4347950"/>
            <a:ext cx="20574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7" name="Google Shape;167;p32"/>
          <p:cNvSpPr/>
          <p:nvPr>
            <p:ph idx="5" type="pic"/>
          </p:nvPr>
        </p:nvSpPr>
        <p:spPr>
          <a:xfrm>
            <a:off x="276225" y="1441950"/>
            <a:ext cx="2057400" cy="22515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2"/>
          <p:cNvSpPr/>
          <p:nvPr>
            <p:ph idx="6" type="pic"/>
          </p:nvPr>
        </p:nvSpPr>
        <p:spPr>
          <a:xfrm>
            <a:off x="2453000" y="1441950"/>
            <a:ext cx="2057400" cy="2251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2"/>
          <p:cNvSpPr/>
          <p:nvPr>
            <p:ph idx="7" type="pic"/>
          </p:nvPr>
        </p:nvSpPr>
        <p:spPr>
          <a:xfrm>
            <a:off x="4629775" y="1441950"/>
            <a:ext cx="2057400" cy="225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2"/>
          <p:cNvSpPr/>
          <p:nvPr>
            <p:ph idx="8" type="pic"/>
          </p:nvPr>
        </p:nvSpPr>
        <p:spPr>
          <a:xfrm>
            <a:off x="6806550" y="1441950"/>
            <a:ext cx="2057400" cy="225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2"/>
          <p:cNvSpPr txBox="1"/>
          <p:nvPr>
            <p:ph idx="9" type="subTitle"/>
          </p:nvPr>
        </p:nvSpPr>
        <p:spPr>
          <a:xfrm>
            <a:off x="274400" y="279475"/>
            <a:ext cx="4242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73" name="Google Shape;173;p32"/>
          <p:cNvSpPr txBox="1"/>
          <p:nvPr>
            <p:ph idx="13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70">
          <p15:clr>
            <a:srgbClr val="FA7B17"/>
          </p15:clr>
        </p15:guide>
        <p15:guide id="2" pos="1545">
          <p15:clr>
            <a:srgbClr val="FA7B17"/>
          </p15:clr>
        </p15:guide>
        <p15:guide id="3" pos="4215">
          <p15:clr>
            <a:srgbClr val="FA7B17"/>
          </p15:clr>
        </p15:guide>
        <p15:guide id="4" pos="429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 2 column">
  <p:cSld name="CUSTOM_1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idx="1" type="subTitle"/>
          </p:nvPr>
        </p:nvSpPr>
        <p:spPr>
          <a:xfrm>
            <a:off x="274550" y="1441125"/>
            <a:ext cx="6756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2" type="subTitle"/>
          </p:nvPr>
        </p:nvSpPr>
        <p:spPr>
          <a:xfrm>
            <a:off x="1098475" y="1441125"/>
            <a:ext cx="34179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3" type="subTitle"/>
          </p:nvPr>
        </p:nvSpPr>
        <p:spPr>
          <a:xfrm>
            <a:off x="4627525" y="1441125"/>
            <a:ext cx="6756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4" type="subTitle"/>
          </p:nvPr>
        </p:nvSpPr>
        <p:spPr>
          <a:xfrm>
            <a:off x="5451450" y="1441125"/>
            <a:ext cx="34179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5" type="subTitle"/>
          </p:nvPr>
        </p:nvSpPr>
        <p:spPr>
          <a:xfrm>
            <a:off x="274550" y="274325"/>
            <a:ext cx="42420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81" name="Google Shape;181;p33"/>
          <p:cNvSpPr txBox="1"/>
          <p:nvPr>
            <p:ph idx="6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 3 column">
  <p:cSld name="CUSTOM_13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274550" y="1441125"/>
            <a:ext cx="6756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2" type="subTitle"/>
          </p:nvPr>
        </p:nvSpPr>
        <p:spPr>
          <a:xfrm>
            <a:off x="1098475" y="1441125"/>
            <a:ext cx="19737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3" type="subTitle"/>
          </p:nvPr>
        </p:nvSpPr>
        <p:spPr>
          <a:xfrm>
            <a:off x="274550" y="274325"/>
            <a:ext cx="42420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6" name="Google Shape;186;p34"/>
          <p:cNvSpPr txBox="1"/>
          <p:nvPr>
            <p:ph idx="4" type="subTitle"/>
          </p:nvPr>
        </p:nvSpPr>
        <p:spPr>
          <a:xfrm>
            <a:off x="3173188" y="1441125"/>
            <a:ext cx="6756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5" type="subTitle"/>
          </p:nvPr>
        </p:nvSpPr>
        <p:spPr>
          <a:xfrm>
            <a:off x="3997113" y="1441125"/>
            <a:ext cx="19737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6" type="subTitle"/>
          </p:nvPr>
        </p:nvSpPr>
        <p:spPr>
          <a:xfrm>
            <a:off x="6071838" y="1441125"/>
            <a:ext cx="6756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Light"/>
              <a:buNone/>
              <a:defRPr sz="1400"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89" name="Google Shape;189;p34"/>
          <p:cNvSpPr txBox="1"/>
          <p:nvPr>
            <p:ph idx="7" type="subTitle"/>
          </p:nvPr>
        </p:nvSpPr>
        <p:spPr>
          <a:xfrm>
            <a:off x="6895763" y="1441125"/>
            <a:ext cx="19737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Font typeface="Work Sans SemiBold"/>
              <a:buNone/>
              <a:defRPr sz="1400"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90" name="Google Shape;190;p34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191" name="Google Shape;191;p34"/>
          <p:cNvSpPr txBox="1"/>
          <p:nvPr>
            <p:ph idx="8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2 1">
  <p:cSld name="TITLE_1_1_6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499650" y="338825"/>
            <a:ext cx="74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_blue 1">
  <p:cSld name="TITLE_1_1_2_2_2_1_1">
    <p:bg>
      <p:bgPr>
        <a:solidFill>
          <a:srgbClr val="E3EBF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499650" y="338825"/>
            <a:ext cx="71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3366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Work Sans SemiBold"/>
              <a:buNone/>
              <a:defRPr sz="2400">
                <a:solidFill>
                  <a:srgbClr val="003366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Work Sans SemiBold"/>
              <a:buNone/>
              <a:defRPr sz="2400">
                <a:solidFill>
                  <a:srgbClr val="003366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Work Sans SemiBold"/>
              <a:buNone/>
              <a:defRPr sz="2400">
                <a:solidFill>
                  <a:srgbClr val="003366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Work Sans SemiBold"/>
              <a:buNone/>
              <a:defRPr sz="2400">
                <a:solidFill>
                  <a:srgbClr val="003366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Work Sans SemiBold"/>
              <a:buNone/>
              <a:defRPr sz="2400">
                <a:solidFill>
                  <a:srgbClr val="003366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Work Sans SemiBold"/>
              <a:buNone/>
              <a:defRPr sz="2400">
                <a:solidFill>
                  <a:srgbClr val="003366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Work Sans SemiBold"/>
              <a:buNone/>
              <a:defRPr sz="2400">
                <a:solidFill>
                  <a:srgbClr val="003366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Work Sans SemiBold"/>
              <a:buNone/>
              <a:defRPr sz="2400">
                <a:solidFill>
                  <a:srgbClr val="003366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196" name="Google Shape;196;p36"/>
          <p:cNvSpPr/>
          <p:nvPr/>
        </p:nvSpPr>
        <p:spPr>
          <a:xfrm>
            <a:off x="8708700" y="0"/>
            <a:ext cx="435300" cy="5143500"/>
          </a:xfrm>
          <a:prstGeom prst="rect">
            <a:avLst/>
          </a:prstGeom>
          <a:solidFill>
            <a:srgbClr val="E3EB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36"/>
          <p:cNvGrpSpPr/>
          <p:nvPr/>
        </p:nvGrpSpPr>
        <p:grpSpPr>
          <a:xfrm>
            <a:off x="8760375" y="136998"/>
            <a:ext cx="270600" cy="4869400"/>
            <a:chOff x="8760375" y="136998"/>
            <a:chExt cx="270600" cy="4869400"/>
          </a:xfrm>
        </p:grpSpPr>
        <p:sp>
          <p:nvSpPr>
            <p:cNvPr id="198" name="Google Shape;198;p36"/>
            <p:cNvSpPr txBox="1"/>
            <p:nvPr/>
          </p:nvSpPr>
          <p:spPr>
            <a:xfrm rot="-5400000">
              <a:off x="7929225" y="968148"/>
              <a:ext cx="19329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600">
                  <a:solidFill>
                    <a:srgbClr val="003366"/>
                  </a:solidFill>
                  <a:latin typeface="Work Sans"/>
                  <a:ea typeface="Work Sans"/>
                  <a:cs typeface="Work Sans"/>
                  <a:sym typeface="Work Sans"/>
                </a:rPr>
                <a:t>  </a:t>
              </a:r>
              <a:fld id="{00000000-1234-1234-1234-123412341234}" type="slidenum">
                <a:rPr lang="de" sz="600">
                  <a:solidFill>
                    <a:srgbClr val="003366"/>
                  </a:solidFill>
                  <a:latin typeface="Work Sans"/>
                  <a:ea typeface="Work Sans"/>
                  <a:cs typeface="Work Sans"/>
                  <a:sym typeface="Work Sans"/>
                </a:rPr>
                <a:t>‹#›</a:t>
              </a:fld>
              <a:endParaRPr sz="600">
                <a:solidFill>
                  <a:srgbClr val="003366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9" name="Google Shape;199;p36"/>
            <p:cNvSpPr txBox="1"/>
            <p:nvPr/>
          </p:nvSpPr>
          <p:spPr>
            <a:xfrm rot="-5400000">
              <a:off x="7929225" y="3904648"/>
              <a:ext cx="19329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600">
                  <a:solidFill>
                    <a:srgbClr val="003366"/>
                  </a:solidFill>
                  <a:latin typeface="Work Sans"/>
                  <a:ea typeface="Work Sans"/>
                  <a:cs typeface="Work Sans"/>
                  <a:sym typeface="Work Sans"/>
                </a:rPr>
                <a:t>RCKT </a:t>
              </a:r>
              <a:endParaRPr sz="600">
                <a:solidFill>
                  <a:srgbClr val="003366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87">
          <p15:clr>
            <a:srgbClr val="FA7B17"/>
          </p15:clr>
        </p15:guide>
        <p15:guide id="2" pos="957">
          <p15:clr>
            <a:srgbClr val="FA7B17"/>
          </p15:clr>
        </p15:guide>
        <p15:guide id="3" pos="1671">
          <p15:clr>
            <a:srgbClr val="FA7B17"/>
          </p15:clr>
        </p15:guide>
        <p15:guide id="4" pos="1740">
          <p15:clr>
            <a:srgbClr val="FA7B17"/>
          </p15:clr>
        </p15:guide>
        <p15:guide id="5" pos="2454">
          <p15:clr>
            <a:srgbClr val="FA7B17"/>
          </p15:clr>
        </p15:guide>
        <p15:guide id="6" pos="2524">
          <p15:clr>
            <a:srgbClr val="FA7B17"/>
          </p15:clr>
        </p15:guide>
        <p15:guide id="7" pos="3238">
          <p15:clr>
            <a:srgbClr val="FA7B17"/>
          </p15:clr>
        </p15:guide>
        <p15:guide id="8" pos="3307">
          <p15:clr>
            <a:srgbClr val="FA7B17"/>
          </p15:clr>
        </p15:guide>
        <p15:guide id="9" pos="4021">
          <p15:clr>
            <a:srgbClr val="FA7B17"/>
          </p15:clr>
        </p15:guide>
        <p15:guide id="10" pos="4090">
          <p15:clr>
            <a:srgbClr val="FA7B17"/>
          </p15:clr>
        </p15:guide>
        <p15:guide id="11" pos="4804">
          <p15:clr>
            <a:srgbClr val="FA7B17"/>
          </p15:clr>
        </p15:guide>
        <p15:guide id="12" pos="487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7">
  <p:cSld name="TITLE_27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572">
          <p15:clr>
            <a:srgbClr val="FA7B17"/>
          </p15:clr>
        </p15:guide>
        <p15:guide id="2" orient="horz" pos="772">
          <p15:clr>
            <a:srgbClr val="FA7B17"/>
          </p15:clr>
        </p15:guide>
        <p15:guide id="3" orient="horz" pos="790">
          <p15:clr>
            <a:srgbClr val="FA7B17"/>
          </p15:clr>
        </p15:guide>
        <p15:guide id="4" orient="horz" pos="990">
          <p15:clr>
            <a:srgbClr val="FA7B17"/>
          </p15:clr>
        </p15:guide>
        <p15:guide id="5" orient="horz" pos="1009">
          <p15:clr>
            <a:srgbClr val="FA7B17"/>
          </p15:clr>
        </p15:guide>
        <p15:guide id="6" orient="horz" pos="1209">
          <p15:clr>
            <a:srgbClr val="FA7B17"/>
          </p15:clr>
        </p15:guide>
        <p15:guide id="7" orient="horz" pos="1227">
          <p15:clr>
            <a:srgbClr val="FA7B17"/>
          </p15:clr>
        </p15:guide>
        <p15:guide id="8" orient="horz" pos="1427">
          <p15:clr>
            <a:srgbClr val="FA7B17"/>
          </p15:clr>
        </p15:guide>
        <p15:guide id="9" orient="horz" pos="1446">
          <p15:clr>
            <a:srgbClr val="FA7B17"/>
          </p15:clr>
        </p15:guide>
        <p15:guide id="10" orient="horz" pos="1646">
          <p15:clr>
            <a:srgbClr val="FA7B17"/>
          </p15:clr>
        </p15:guide>
        <p15:guide id="11" orient="horz" pos="1664">
          <p15:clr>
            <a:srgbClr val="FA7B17"/>
          </p15:clr>
        </p15:guide>
        <p15:guide id="12" orient="horz" pos="1864">
          <p15:clr>
            <a:srgbClr val="FA7B17"/>
          </p15:clr>
        </p15:guide>
        <p15:guide id="13" orient="horz" pos="1883">
          <p15:clr>
            <a:srgbClr val="FA7B17"/>
          </p15:clr>
        </p15:guide>
        <p15:guide id="14" orient="horz" pos="2083">
          <p15:clr>
            <a:srgbClr val="FA7B17"/>
          </p15:clr>
        </p15:guide>
        <p15:guide id="15" orient="horz" pos="2101">
          <p15:clr>
            <a:srgbClr val="FA7B17"/>
          </p15:clr>
        </p15:guide>
        <p15:guide id="16" orient="horz" pos="2301">
          <p15:clr>
            <a:srgbClr val="FA7B17"/>
          </p15:clr>
        </p15:guide>
        <p15:guide id="17" orient="horz" pos="2320">
          <p15:clr>
            <a:srgbClr val="FA7B17"/>
          </p15:clr>
        </p15:guide>
        <p15:guide id="18" orient="horz" pos="2520">
          <p15:clr>
            <a:srgbClr val="FA7B17"/>
          </p15:clr>
        </p15:guide>
        <p15:guide id="19" orient="horz" pos="2538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10" name="Google Shape;21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_white 1 1">
  <p:cSld name="TITLE_1_1_2_3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499650" y="338825"/>
            <a:ext cx="74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SemiBold"/>
              <a:buNone/>
              <a:defRPr sz="24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SemiBold"/>
              <a:buNone/>
              <a:defRPr sz="24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SemiBold"/>
              <a:buNone/>
              <a:defRPr sz="24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SemiBold"/>
              <a:buNone/>
              <a:defRPr sz="24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SemiBold"/>
              <a:buNone/>
              <a:defRPr sz="24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SemiBold"/>
              <a:buNone/>
              <a:defRPr sz="24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SemiBold"/>
              <a:buNone/>
              <a:defRPr sz="24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SemiBold"/>
              <a:buNone/>
              <a:defRPr sz="24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8">
  <p:cSld name="TITLE_28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_subline_white 4">
  <p:cSld name="TITLE_2_6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type="title"/>
          </p:nvPr>
        </p:nvSpPr>
        <p:spPr>
          <a:xfrm>
            <a:off x="499650" y="835325"/>
            <a:ext cx="74772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2" type="title"/>
          </p:nvPr>
        </p:nvSpPr>
        <p:spPr>
          <a:xfrm>
            <a:off x="499650" y="338825"/>
            <a:ext cx="74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LE_29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4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4" name="Google Shape;224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e message 3">
  <p:cSld name="CUSTOM_2_3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type="title"/>
          </p:nvPr>
        </p:nvSpPr>
        <p:spPr>
          <a:xfrm>
            <a:off x="274175" y="1445925"/>
            <a:ext cx="85956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45"/>
          <p:cNvSpPr txBox="1"/>
          <p:nvPr>
            <p:ph idx="1" type="body"/>
          </p:nvPr>
        </p:nvSpPr>
        <p:spPr>
          <a:xfrm>
            <a:off x="276275" y="4347425"/>
            <a:ext cx="42402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29" name="Google Shape;229;p45"/>
          <p:cNvSpPr txBox="1"/>
          <p:nvPr>
            <p:ph idx="2" type="body"/>
          </p:nvPr>
        </p:nvSpPr>
        <p:spPr>
          <a:xfrm>
            <a:off x="4627525" y="4347425"/>
            <a:ext cx="42402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30" name="Google Shape;230;p45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231" name="Google Shape;231;p45"/>
          <p:cNvSpPr txBox="1"/>
          <p:nvPr>
            <p:ph idx="3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DB PERSONALMARKETING X RCKT|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499650" y="835325"/>
            <a:ext cx="74772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34" name="Google Shape;234;p46"/>
          <p:cNvSpPr txBox="1"/>
          <p:nvPr>
            <p:ph idx="2" type="title"/>
          </p:nvPr>
        </p:nvSpPr>
        <p:spPr>
          <a:xfrm>
            <a:off x="499650" y="338825"/>
            <a:ext cx="74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_subline_white">
  <p:cSld name="TITLE_2_3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7"/>
          <p:cNvSpPr txBox="1"/>
          <p:nvPr>
            <p:ph type="title"/>
          </p:nvPr>
        </p:nvSpPr>
        <p:spPr>
          <a:xfrm>
            <a:off x="499650" y="835325"/>
            <a:ext cx="74772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37" name="Google Shape;237;p47"/>
          <p:cNvSpPr txBox="1"/>
          <p:nvPr>
            <p:ph idx="2" type="title"/>
          </p:nvPr>
        </p:nvSpPr>
        <p:spPr>
          <a:xfrm>
            <a:off x="499650" y="338825"/>
            <a:ext cx="74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grpSp>
        <p:nvGrpSpPr>
          <p:cNvPr id="238" name="Google Shape;238;p47"/>
          <p:cNvGrpSpPr/>
          <p:nvPr/>
        </p:nvGrpSpPr>
        <p:grpSpPr>
          <a:xfrm>
            <a:off x="8760375" y="136998"/>
            <a:ext cx="270600" cy="4869400"/>
            <a:chOff x="8760375" y="136998"/>
            <a:chExt cx="270600" cy="4869400"/>
          </a:xfrm>
        </p:grpSpPr>
        <p:sp>
          <p:nvSpPr>
            <p:cNvPr id="239" name="Google Shape;239;p47"/>
            <p:cNvSpPr txBox="1"/>
            <p:nvPr/>
          </p:nvSpPr>
          <p:spPr>
            <a:xfrm rot="-5400000">
              <a:off x="7929225" y="968148"/>
              <a:ext cx="19329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600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  </a:t>
              </a:r>
              <a:fld id="{00000000-1234-1234-1234-123412341234}" type="slidenum">
                <a:rPr lang="de" sz="600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‹#›</a:t>
              </a:fld>
              <a:endPara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0" name="Google Shape;240;p47"/>
            <p:cNvSpPr txBox="1"/>
            <p:nvPr/>
          </p:nvSpPr>
          <p:spPr>
            <a:xfrm rot="-5400000">
              <a:off x="7929225" y="3904648"/>
              <a:ext cx="19329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600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RCKT </a:t>
              </a:r>
              <a:endPara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_7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type="title"/>
          </p:nvPr>
        </p:nvSpPr>
        <p:spPr>
          <a:xfrm>
            <a:off x="499650" y="338825"/>
            <a:ext cx="74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e message 1">
  <p:cSld name="CUSTOM_2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/>
          <p:nvPr>
            <p:ph type="title"/>
          </p:nvPr>
        </p:nvSpPr>
        <p:spPr>
          <a:xfrm>
            <a:off x="274175" y="1445925"/>
            <a:ext cx="85956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5" name="Google Shape;245;p49"/>
          <p:cNvSpPr txBox="1"/>
          <p:nvPr>
            <p:ph idx="1" type="body"/>
          </p:nvPr>
        </p:nvSpPr>
        <p:spPr>
          <a:xfrm>
            <a:off x="276275" y="4347425"/>
            <a:ext cx="42402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46" name="Google Shape;246;p49"/>
          <p:cNvSpPr txBox="1"/>
          <p:nvPr>
            <p:ph idx="2" type="body"/>
          </p:nvPr>
        </p:nvSpPr>
        <p:spPr>
          <a:xfrm>
            <a:off x="4627525" y="4347425"/>
            <a:ext cx="42402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27432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Slide title</a:t>
            </a:r>
            <a:endParaRPr/>
          </a:p>
        </p:txBody>
      </p:sp>
      <p:sp>
        <p:nvSpPr>
          <p:cNvPr id="248" name="Google Shape;248;p49"/>
          <p:cNvSpPr txBox="1"/>
          <p:nvPr>
            <p:ph idx="3" type="sldNum"/>
          </p:nvPr>
        </p:nvSpPr>
        <p:spPr>
          <a:xfrm>
            <a:off x="6071875" y="0"/>
            <a:ext cx="27978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Presentation title | 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274325" y="1441125"/>
            <a:ext cx="859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274320" y="4347425"/>
            <a:ext cx="5686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266075" y="0"/>
            <a:ext cx="60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RCKT |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3">
          <p15:clr>
            <a:srgbClr val="EA4335"/>
          </p15:clr>
        </p15:guide>
        <p15:guide id="2" pos="5587">
          <p15:clr>
            <a:srgbClr val="EA4335"/>
          </p15:clr>
        </p15:guide>
        <p15:guide id="3" orient="horz" pos="173">
          <p15:clr>
            <a:srgbClr val="EA4335"/>
          </p15:clr>
        </p15:guide>
        <p15:guide id="4" orient="horz" pos="3061">
          <p15:clr>
            <a:srgbClr val="EA4335"/>
          </p15:clr>
        </p15:guide>
        <p15:guide id="5" pos="1019">
          <p15:clr>
            <a:srgbClr val="EA4335"/>
          </p15:clr>
        </p15:guide>
        <p15:guide id="6" pos="1089">
          <p15:clr>
            <a:srgbClr val="EA4335"/>
          </p15:clr>
        </p15:guide>
        <p15:guide id="7" pos="1935">
          <p15:clr>
            <a:srgbClr val="EA4335"/>
          </p15:clr>
        </p15:guide>
        <p15:guide id="8" pos="1999">
          <p15:clr>
            <a:srgbClr val="EA4335"/>
          </p15:clr>
        </p15:guide>
        <p15:guide id="9" pos="2845">
          <p15:clr>
            <a:srgbClr val="EA4335"/>
          </p15:clr>
        </p15:guide>
        <p15:guide id="10" pos="2915">
          <p15:clr>
            <a:srgbClr val="EA4335"/>
          </p15:clr>
        </p15:guide>
        <p15:guide id="11" pos="3755">
          <p15:clr>
            <a:srgbClr val="EA4335"/>
          </p15:clr>
        </p15:guide>
        <p15:guide id="12" pos="3825">
          <p15:clr>
            <a:srgbClr val="EA4335"/>
          </p15:clr>
        </p15:guide>
        <p15:guide id="13" pos="4671">
          <p15:clr>
            <a:srgbClr val="EA4335"/>
          </p15:clr>
        </p15:guide>
        <p15:guide id="14" pos="4741">
          <p15:clr>
            <a:srgbClr val="EA4335"/>
          </p15:clr>
        </p15:guide>
        <p15:guide id="15" orient="horz" pos="857">
          <p15:clr>
            <a:srgbClr val="EA4335"/>
          </p15:clr>
        </p15:guide>
        <p15:guide id="16" orient="horz" pos="908">
          <p15:clr>
            <a:srgbClr val="EA4335"/>
          </p15:clr>
        </p15:guide>
        <p15:guide id="17" orient="horz" pos="1592">
          <p15:clr>
            <a:srgbClr val="EA4335"/>
          </p15:clr>
        </p15:guide>
        <p15:guide id="18" orient="horz" pos="1643">
          <p15:clr>
            <a:srgbClr val="EA4335"/>
          </p15:clr>
        </p15:guide>
        <p15:guide id="19" orient="horz" pos="2327">
          <p15:clr>
            <a:srgbClr val="EA4335"/>
          </p15:clr>
        </p15:guide>
        <p15:guide id="20" orient="horz" pos="2378">
          <p15:clr>
            <a:srgbClr val="EA4335"/>
          </p15:clr>
        </p15:guide>
        <p15:guide id="21" orient="horz" pos="273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2.jpg"/><Relationship Id="rId5" Type="http://schemas.openxmlformats.org/officeDocument/2006/relationships/image" Target="../media/image19.jpg"/><Relationship Id="rId6" Type="http://schemas.openxmlformats.org/officeDocument/2006/relationships/image" Target="../media/image8.png"/><Relationship Id="rId7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0" title="Element 14@2x.png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526175" y="-771649"/>
            <a:ext cx="7879900" cy="64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0"/>
          <p:cNvSpPr txBox="1"/>
          <p:nvPr>
            <p:ph type="ctrTitle"/>
          </p:nvPr>
        </p:nvSpPr>
        <p:spPr>
          <a:xfrm>
            <a:off x="1966350" y="987425"/>
            <a:ext cx="5211300" cy="26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Wir sind </a:t>
            </a:r>
            <a:br>
              <a:rPr b="1" i="1" lang="de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de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CRE:AI:TE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606" y="4328023"/>
            <a:ext cx="1839599" cy="4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77300" y="4493119"/>
            <a:ext cx="423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Summercamp 2025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59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59"/>
          <p:cNvSpPr txBox="1"/>
          <p:nvPr>
            <p:ph type="title"/>
          </p:nvPr>
        </p:nvSpPr>
        <p:spPr>
          <a:xfrm>
            <a:off x="1728875" y="1441125"/>
            <a:ext cx="2787600" cy="22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Reduziert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Mobil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Skalierbar</a:t>
            </a:r>
            <a:endParaRPr/>
          </a:p>
        </p:txBody>
      </p:sp>
      <p:cxnSp>
        <p:nvCxnSpPr>
          <p:cNvPr id="366" name="Google Shape;366;p59"/>
          <p:cNvCxnSpPr/>
          <p:nvPr/>
        </p:nvCxnSpPr>
        <p:spPr>
          <a:xfrm>
            <a:off x="275700" y="1684226"/>
            <a:ext cx="133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59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PRINCIPLES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8" name="Google Shape;368;p59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9" name="Google Shape;369;p59"/>
          <p:cNvSpPr txBox="1"/>
          <p:nvPr/>
        </p:nvSpPr>
        <p:spPr>
          <a:xfrm>
            <a:off x="198125" y="1376425"/>
            <a:ext cx="360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FlowPoint MediaBox</a:t>
            </a:r>
            <a:endParaRPr i="1"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0" name="Google Shape;370;p59" title="Fraunhofer Modelke.jpg"/>
          <p:cNvPicPr preferRelativeResize="0"/>
          <p:nvPr/>
        </p:nvPicPr>
        <p:blipFill rotWithShape="1">
          <a:blip r:embed="rId3">
            <a:alphaModFix/>
          </a:blip>
          <a:srcRect b="3978" l="9382" r="45616" t="63057"/>
          <a:stretch/>
        </p:blipFill>
        <p:spPr>
          <a:xfrm>
            <a:off x="6157550" y="1376425"/>
            <a:ext cx="2515401" cy="259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9" title="Fraunhofer Modelke.jpg"/>
          <p:cNvPicPr preferRelativeResize="0"/>
          <p:nvPr/>
        </p:nvPicPr>
        <p:blipFill rotWithShape="1">
          <a:blip r:embed="rId4">
            <a:alphaModFix/>
          </a:blip>
          <a:srcRect b="23873" l="62894" r="18580" t="55538"/>
          <a:stretch/>
        </p:blipFill>
        <p:spPr>
          <a:xfrm>
            <a:off x="4561225" y="473100"/>
            <a:ext cx="1551574" cy="242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60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60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Visualisierung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8" name="Google Shape;378;p60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9" name="Google Shape;379;p60" title="Fraunhofer Modelke.jpg"/>
          <p:cNvPicPr preferRelativeResize="0"/>
          <p:nvPr/>
        </p:nvPicPr>
        <p:blipFill rotWithShape="1">
          <a:blip r:embed="rId3">
            <a:alphaModFix/>
          </a:blip>
          <a:srcRect b="38776" l="9518" r="47429" t="11306"/>
          <a:stretch/>
        </p:blipFill>
        <p:spPr>
          <a:xfrm>
            <a:off x="399150" y="274325"/>
            <a:ext cx="2659251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 title="Fraunhofer Modelke.jpg"/>
          <p:cNvPicPr preferRelativeResize="0"/>
          <p:nvPr/>
        </p:nvPicPr>
        <p:blipFill rotWithShape="1">
          <a:blip r:embed="rId3">
            <a:alphaModFix/>
          </a:blip>
          <a:srcRect b="52333" l="52725" r="4223" t="16740"/>
          <a:stretch/>
        </p:blipFill>
        <p:spPr>
          <a:xfrm>
            <a:off x="3828875" y="796300"/>
            <a:ext cx="3516772" cy="35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0"/>
          <p:cNvSpPr/>
          <p:nvPr/>
        </p:nvSpPr>
        <p:spPr>
          <a:xfrm>
            <a:off x="6283125" y="217650"/>
            <a:ext cx="1646700" cy="1646700"/>
          </a:xfrm>
          <a:prstGeom prst="ellipse">
            <a:avLst/>
          </a:prstGeom>
          <a:solidFill>
            <a:srgbClr val="265D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Anwendung im urbanen Space</a:t>
            </a:r>
            <a:r>
              <a:rPr lang="de"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>
            <p:ph idx="4294967295" type="title"/>
          </p:nvPr>
        </p:nvSpPr>
        <p:spPr>
          <a:xfrm>
            <a:off x="274325" y="274325"/>
            <a:ext cx="27978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Moodboard</a:t>
            </a:r>
            <a:endParaRPr sz="3000"/>
          </a:p>
        </p:txBody>
      </p:sp>
      <p:cxnSp>
        <p:nvCxnSpPr>
          <p:cNvPr id="387" name="Google Shape;387;p61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61"/>
          <p:cNvSpPr txBox="1"/>
          <p:nvPr/>
        </p:nvSpPr>
        <p:spPr>
          <a:xfrm>
            <a:off x="540999" y="2262750"/>
            <a:ext cx="30258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Material</a:t>
            </a:r>
            <a:endParaRPr sz="12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</a:pPr>
            <a:r>
              <a:rPr lang="de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Stahlblech als Gehäuse, verschweißt, lackiert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</a:pPr>
            <a:r>
              <a:rPr lang="de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Sicherheitsglas zum Schutz des LED Bildschirms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Stahlblech als Gehäuse und Stützstruktur: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</a:pPr>
            <a:r>
              <a:rPr lang="de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hohe Stabilität durch hohes Gewicht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</a:pPr>
            <a:r>
              <a:rPr lang="de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Vandalismusschutz, Brandsicher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</a:pPr>
            <a:r>
              <a:rPr lang="de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Witterungsbeständig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</a:pPr>
            <a:r>
              <a:rPr lang="de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Ästhetisches Wirkung mit industrieller Anmutung 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Sicherheitsglas zum Schutz des LED Bildschirms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9" name="Google Shape;389;p61" title="Bildschirmfoto 2025-09-05 um 10.51.30.png"/>
          <p:cNvPicPr preferRelativeResize="0"/>
          <p:nvPr/>
        </p:nvPicPr>
        <p:blipFill rotWithShape="1">
          <a:blip r:embed="rId4">
            <a:alphaModFix/>
          </a:blip>
          <a:srcRect b="0" l="2919" r="2909" t="0"/>
          <a:stretch/>
        </p:blipFill>
        <p:spPr>
          <a:xfrm>
            <a:off x="12341550" y="-129200"/>
            <a:ext cx="1974475" cy="297784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61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MOODBOARD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1" name="Google Shape;391;p61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2" name="Google Shape;392;p61" title="ChatGPT Image 5. Sept. 2025, 10_47_51.png"/>
          <p:cNvPicPr preferRelativeResize="0"/>
          <p:nvPr/>
        </p:nvPicPr>
        <p:blipFill rotWithShape="1">
          <a:blip r:embed="rId5">
            <a:alphaModFix/>
          </a:blip>
          <a:srcRect b="17337" l="0" r="0" t="17337"/>
          <a:stretch/>
        </p:blipFill>
        <p:spPr>
          <a:xfrm>
            <a:off x="6938544" y="274328"/>
            <a:ext cx="1753564" cy="1646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61"/>
          <p:cNvSpPr/>
          <p:nvPr/>
        </p:nvSpPr>
        <p:spPr>
          <a:xfrm>
            <a:off x="580912" y="1405448"/>
            <a:ext cx="775500" cy="775500"/>
          </a:xfrm>
          <a:prstGeom prst="ellipse">
            <a:avLst/>
          </a:prstGeom>
          <a:solidFill>
            <a:srgbClr val="265DB5"/>
          </a:solidFill>
          <a:ln>
            <a:noFill/>
          </a:ln>
        </p:spPr>
        <p:txBody>
          <a:bodyPr anchorCtr="0" anchor="ctr" bIns="112975" lIns="112975" spcFirstLastPara="1" rIns="112975" wrap="square" tIns="112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3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4" name="Google Shape;394;p61"/>
          <p:cNvSpPr/>
          <p:nvPr/>
        </p:nvSpPr>
        <p:spPr>
          <a:xfrm>
            <a:off x="1558859" y="1405448"/>
            <a:ext cx="775500" cy="775500"/>
          </a:xfrm>
          <a:prstGeom prst="ellipse">
            <a:avLst/>
          </a:prstGeom>
          <a:solidFill>
            <a:srgbClr val="F36A06"/>
          </a:solidFill>
          <a:ln>
            <a:noFill/>
          </a:ln>
        </p:spPr>
        <p:txBody>
          <a:bodyPr anchorCtr="0" anchor="ctr" bIns="112975" lIns="112975" spcFirstLastPara="1" rIns="112975" wrap="square" tIns="112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3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5" name="Google Shape;395;p61" title="c501fb1d-7c3d-445c-914a-b794ffd5b1e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154" y="274325"/>
            <a:ext cx="2681070" cy="408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1" title="esg_3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6646213" y="2313512"/>
            <a:ext cx="2338650" cy="175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2" title="Element 14@2x.png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1165586" y="-520275"/>
            <a:ext cx="62496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2"/>
          <p:cNvSpPr txBox="1"/>
          <p:nvPr>
            <p:ph type="title"/>
          </p:nvPr>
        </p:nvSpPr>
        <p:spPr>
          <a:xfrm>
            <a:off x="3173075" y="274325"/>
            <a:ext cx="5696700" cy="398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Benutzung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&amp;</a:t>
            </a: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  Userjourney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03" name="Google Shape;403;p62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62"/>
          <p:cNvSpPr/>
          <p:nvPr/>
        </p:nvSpPr>
        <p:spPr>
          <a:xfrm>
            <a:off x="274325" y="274325"/>
            <a:ext cx="1700400" cy="1216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04</a:t>
            </a:r>
            <a:endParaRPr sz="6400">
              <a:solidFill>
                <a:schemeClr val="dk1"/>
              </a:solidFill>
            </a:endParaRPr>
          </a:p>
        </p:txBody>
      </p:sp>
      <p:sp>
        <p:nvSpPr>
          <p:cNvPr id="405" name="Google Shape;405;p62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2.1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63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63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VISUELLES KONZEPT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3" name="Google Shape;413;p63"/>
          <p:cNvSpPr txBox="1"/>
          <p:nvPr>
            <p:ph type="title"/>
          </p:nvPr>
        </p:nvSpPr>
        <p:spPr>
          <a:xfrm>
            <a:off x="276275" y="273812"/>
            <a:ext cx="84813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latin typeface="Work Sans"/>
                <a:ea typeface="Work Sans"/>
                <a:cs typeface="Work Sans"/>
                <a:sym typeface="Work Sans"/>
              </a:rPr>
              <a:t>Die Wirkung der </a:t>
            </a:r>
            <a:r>
              <a:rPr lang="de" sz="3000">
                <a:latin typeface="Work Sans"/>
                <a:ea typeface="Work Sans"/>
                <a:cs typeface="Work Sans"/>
                <a:sym typeface="Work Sans"/>
              </a:rPr>
              <a:t>Installation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4" name="Google Shape;414;p63"/>
          <p:cNvSpPr/>
          <p:nvPr/>
        </p:nvSpPr>
        <p:spPr>
          <a:xfrm>
            <a:off x="6783150" y="2607925"/>
            <a:ext cx="2086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Work Sans SemiBold"/>
                <a:ea typeface="Work Sans SemiBold"/>
                <a:cs typeface="Work Sans SemiBold"/>
                <a:sym typeface="Work Sans SemiBold"/>
              </a:rPr>
              <a:t>Kollektiv als Raum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15" name="Google Shape;415;p63"/>
          <p:cNvSpPr/>
          <p:nvPr/>
        </p:nvSpPr>
        <p:spPr>
          <a:xfrm>
            <a:off x="3874250" y="2607925"/>
            <a:ext cx="2086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Work Sans SemiBold"/>
                <a:ea typeface="Work Sans SemiBold"/>
                <a:cs typeface="Work Sans SemiBold"/>
                <a:sym typeface="Work Sans SemiBold"/>
              </a:rPr>
              <a:t>Wir im Raum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16" name="Google Shape;416;p63"/>
          <p:cNvSpPr txBox="1"/>
          <p:nvPr/>
        </p:nvSpPr>
        <p:spPr>
          <a:xfrm>
            <a:off x="985500" y="3261050"/>
            <a:ext cx="20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100">
                <a:latin typeface="Work Sans"/>
                <a:ea typeface="Work Sans"/>
                <a:cs typeface="Work Sans"/>
                <a:sym typeface="Work Sans"/>
              </a:rPr>
              <a:t>Die FlowPoint zeigt den Nutzer*innen, dass sie Teil des öffentlichen Raumes sind und in der Lage durch ihre Bewegung im Raum, die Dynamik zu verändern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7" name="Google Shape;417;p63"/>
          <p:cNvSpPr/>
          <p:nvPr/>
        </p:nvSpPr>
        <p:spPr>
          <a:xfrm>
            <a:off x="275975" y="2607925"/>
            <a:ext cx="5427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Work Sans Light"/>
                <a:ea typeface="Work Sans Light"/>
                <a:cs typeface="Work Sans Light"/>
                <a:sym typeface="Work Sans Light"/>
              </a:rPr>
              <a:t>1</a:t>
            </a:r>
            <a:endParaRPr sz="3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18" name="Google Shape;418;p63"/>
          <p:cNvSpPr/>
          <p:nvPr/>
        </p:nvSpPr>
        <p:spPr>
          <a:xfrm>
            <a:off x="985600" y="2607925"/>
            <a:ext cx="2086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Work Sans SemiBold"/>
                <a:ea typeface="Work Sans SemiBold"/>
                <a:cs typeface="Work Sans SemiBold"/>
                <a:sym typeface="Work Sans SemiBold"/>
              </a:rPr>
              <a:t>Ich im Raum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19" name="Google Shape;419;p63"/>
          <p:cNvSpPr/>
          <p:nvPr/>
        </p:nvSpPr>
        <p:spPr>
          <a:xfrm>
            <a:off x="3173887" y="2607925"/>
            <a:ext cx="5427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Work Sans Light"/>
                <a:ea typeface="Work Sans Light"/>
                <a:cs typeface="Work Sans Light"/>
                <a:sym typeface="Work Sans Light"/>
              </a:rPr>
              <a:t>2</a:t>
            </a:r>
            <a:endParaRPr sz="3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20" name="Google Shape;420;p63"/>
          <p:cNvSpPr/>
          <p:nvPr/>
        </p:nvSpPr>
        <p:spPr>
          <a:xfrm>
            <a:off x="6071787" y="2607925"/>
            <a:ext cx="5427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Work Sans Light"/>
                <a:ea typeface="Work Sans Light"/>
                <a:cs typeface="Work Sans Light"/>
                <a:sym typeface="Work Sans Light"/>
              </a:rPr>
              <a:t>3</a:t>
            </a:r>
            <a:endParaRPr sz="3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21" name="Google Shape;421;p63"/>
          <p:cNvSpPr txBox="1"/>
          <p:nvPr/>
        </p:nvSpPr>
        <p:spPr>
          <a:xfrm>
            <a:off x="3884324" y="3261050"/>
            <a:ext cx="21876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100">
                <a:latin typeface="Work Sans"/>
                <a:ea typeface="Work Sans"/>
                <a:cs typeface="Work Sans"/>
                <a:sym typeface="Work Sans"/>
              </a:rPr>
              <a:t>In ihrer Nähe zueinander können die Nutzer*innen in Verbindung zueinander treten, dies wird durch Verbindungslinien visualisiert. 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2" name="Google Shape;422;p63"/>
          <p:cNvSpPr txBox="1"/>
          <p:nvPr/>
        </p:nvSpPr>
        <p:spPr>
          <a:xfrm>
            <a:off x="6783151" y="3261050"/>
            <a:ext cx="20868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100">
                <a:latin typeface="Work Sans"/>
                <a:ea typeface="Work Sans"/>
                <a:cs typeface="Work Sans"/>
                <a:sym typeface="Work Sans"/>
              </a:rPr>
              <a:t>Die Nutzer*innen zu verschiedenen Zeiten formen also gemeinsam, oder kollektiv, die „Identität“ des Raumes. 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276549" y="3261050"/>
            <a:ext cx="64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→</a:t>
            </a:r>
            <a:endParaRPr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4" name="Google Shape;424;p63"/>
          <p:cNvSpPr txBox="1"/>
          <p:nvPr/>
        </p:nvSpPr>
        <p:spPr>
          <a:xfrm>
            <a:off x="3177237" y="3261050"/>
            <a:ext cx="64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→</a:t>
            </a:r>
            <a:endParaRPr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5" name="Google Shape;425;p63"/>
          <p:cNvSpPr txBox="1"/>
          <p:nvPr/>
        </p:nvSpPr>
        <p:spPr>
          <a:xfrm>
            <a:off x="6077937" y="3261050"/>
            <a:ext cx="64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→</a:t>
            </a:r>
            <a:endParaRPr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6" name="Google Shape;426;p63"/>
          <p:cNvSpPr/>
          <p:nvPr/>
        </p:nvSpPr>
        <p:spPr>
          <a:xfrm>
            <a:off x="7323800" y="1563025"/>
            <a:ext cx="339000" cy="31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3"/>
          <p:cNvSpPr/>
          <p:nvPr/>
        </p:nvSpPr>
        <p:spPr>
          <a:xfrm>
            <a:off x="8334600" y="1955350"/>
            <a:ext cx="6408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3" title="Gemini_Generated_Image_8su6gb8su6gb8su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00" y="877000"/>
            <a:ext cx="2284452" cy="152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3" title="Gemini_Generated_Image_56p26a56p26a56p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4250" y="920300"/>
            <a:ext cx="2284452" cy="152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3" title="Gemini_Generated_Image_dl1legdl1legdl1l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6900" y="920300"/>
            <a:ext cx="2284452" cy="152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</a:t>
            </a: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/>
        </p:nvSpPr>
        <p:spPr>
          <a:xfrm>
            <a:off x="276275" y="4782325"/>
            <a:ext cx="2437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TOUCHPOINTS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37" name="Google Shape;437;p64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64"/>
          <p:cNvSpPr txBox="1"/>
          <p:nvPr/>
        </p:nvSpPr>
        <p:spPr>
          <a:xfrm>
            <a:off x="3173075" y="4782325"/>
            <a:ext cx="1197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39" name="Google Shape;439;p64"/>
          <p:cNvSpPr txBox="1"/>
          <p:nvPr/>
        </p:nvSpPr>
        <p:spPr>
          <a:xfrm>
            <a:off x="2419825" y="2681613"/>
            <a:ext cx="920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0" name="Google Shape;440;p64"/>
          <p:cNvSpPr txBox="1"/>
          <p:nvPr/>
        </p:nvSpPr>
        <p:spPr>
          <a:xfrm>
            <a:off x="64276" y="2756925"/>
            <a:ext cx="1093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" sz="700">
                <a:latin typeface="Work Sans"/>
                <a:ea typeface="Work Sans"/>
                <a:cs typeface="Work Sans"/>
                <a:sym typeface="Work Sans"/>
              </a:rPr>
              <a:t>Flowbox wird von </a:t>
            </a: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Nutzer*innen </a:t>
            </a:r>
            <a:r>
              <a:rPr lang="de" sz="700">
                <a:latin typeface="Work Sans"/>
                <a:ea typeface="Work Sans"/>
                <a:cs typeface="Work Sans"/>
                <a:sym typeface="Work Sans"/>
              </a:rPr>
              <a:t>im Stadtbild erkannt</a:t>
            </a:r>
            <a:endParaRPr sz="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64"/>
          <p:cNvSpPr txBox="1"/>
          <p:nvPr/>
        </p:nvSpPr>
        <p:spPr>
          <a:xfrm>
            <a:off x="1693275" y="2521700"/>
            <a:ext cx="10680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Nutzer*innen treten in Installtion ein</a:t>
            </a:r>
            <a:endParaRPr sz="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2" name="Google Shape;442;p64"/>
          <p:cNvSpPr txBox="1"/>
          <p:nvPr/>
        </p:nvSpPr>
        <p:spPr>
          <a:xfrm>
            <a:off x="6745610" y="2975413"/>
            <a:ext cx="9204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20202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443" name="Google Shape;443;p64"/>
          <p:cNvSpPr txBox="1"/>
          <p:nvPr/>
        </p:nvSpPr>
        <p:spPr>
          <a:xfrm>
            <a:off x="7215275" y="1995025"/>
            <a:ext cx="1258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Screenshots werden von linien alle 0,5 Min erstellt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4" name="Google Shape;444;p64"/>
          <p:cNvSpPr txBox="1"/>
          <p:nvPr/>
        </p:nvSpPr>
        <p:spPr>
          <a:xfrm>
            <a:off x="7965925" y="2819400"/>
            <a:ext cx="1093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Image to Image Generierung aus Screenshot 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+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Bild Werksviertel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+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Prompt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7303237" y="3720871"/>
            <a:ext cx="157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6" name="Google Shape;446;p64"/>
          <p:cNvSpPr txBox="1"/>
          <p:nvPr/>
        </p:nvSpPr>
        <p:spPr>
          <a:xfrm>
            <a:off x="5484625" y="780625"/>
            <a:ext cx="909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Bild zeigt live Bewegungen an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7" name="Google Shape;447;p64"/>
          <p:cNvSpPr/>
          <p:nvPr/>
        </p:nvSpPr>
        <p:spPr>
          <a:xfrm>
            <a:off x="967125" y="1787357"/>
            <a:ext cx="6398250" cy="1439275"/>
          </a:xfrm>
          <a:custGeom>
            <a:rect b="b" l="l" r="r" t="t"/>
            <a:pathLst>
              <a:path extrusionOk="0" h="57571" w="255930">
                <a:moveTo>
                  <a:pt x="0" y="57571"/>
                </a:moveTo>
                <a:cubicBezTo>
                  <a:pt x="9293" y="47979"/>
                  <a:pt x="35247" y="1064"/>
                  <a:pt x="55756" y="16"/>
                </a:cubicBezTo>
                <a:cubicBezTo>
                  <a:pt x="76266" y="-1031"/>
                  <a:pt x="102933" y="50624"/>
                  <a:pt x="123057" y="51286"/>
                </a:cubicBezTo>
                <a:cubicBezTo>
                  <a:pt x="143182" y="51948"/>
                  <a:pt x="154358" y="7843"/>
                  <a:pt x="176503" y="3986"/>
                </a:cubicBezTo>
                <a:cubicBezTo>
                  <a:pt x="198649" y="129"/>
                  <a:pt x="242692" y="24116"/>
                  <a:pt x="255930" y="28142"/>
                </a:cubicBezTo>
              </a:path>
            </a:pathLst>
          </a:custGeom>
          <a:noFill/>
          <a:ln cap="flat" cmpd="sng" w="28575">
            <a:solidFill>
              <a:srgbClr val="F36A0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8" name="Google Shape;448;p64"/>
          <p:cNvSpPr/>
          <p:nvPr/>
        </p:nvSpPr>
        <p:spPr>
          <a:xfrm>
            <a:off x="6416125" y="2460200"/>
            <a:ext cx="1549800" cy="1493100"/>
          </a:xfrm>
          <a:prstGeom prst="ellipse">
            <a:avLst/>
          </a:prstGeom>
          <a:noFill/>
          <a:ln cap="flat" cmpd="sng" w="28575">
            <a:solidFill>
              <a:srgbClr val="F36A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4"/>
          <p:cNvSpPr/>
          <p:nvPr/>
        </p:nvSpPr>
        <p:spPr>
          <a:xfrm rot="501045">
            <a:off x="7128426" y="2393410"/>
            <a:ext cx="231353" cy="148875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4"/>
          <p:cNvSpPr/>
          <p:nvPr/>
        </p:nvSpPr>
        <p:spPr>
          <a:xfrm rot="4709170">
            <a:off x="7812973" y="2919043"/>
            <a:ext cx="231458" cy="148794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4"/>
          <p:cNvSpPr txBox="1"/>
          <p:nvPr/>
        </p:nvSpPr>
        <p:spPr>
          <a:xfrm>
            <a:off x="2673250" y="1345300"/>
            <a:ext cx="14883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Die Flowbox </a:t>
            </a: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visualisiert</a:t>
            </a: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die Bewegung der Nutzer in einer Linie, ab zwei Nutzer*innen entstehen Vernetzungen bei ausreichender Nähe</a:t>
            </a:r>
            <a:endParaRPr sz="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2" name="Google Shape;452;p64"/>
          <p:cNvSpPr txBox="1"/>
          <p:nvPr/>
        </p:nvSpPr>
        <p:spPr>
          <a:xfrm>
            <a:off x="6751140" y="2725413"/>
            <a:ext cx="9093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Image to Image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3" name="Google Shape;453;p64"/>
          <p:cNvSpPr txBox="1"/>
          <p:nvPr/>
        </p:nvSpPr>
        <p:spPr>
          <a:xfrm>
            <a:off x="1158075" y="1696638"/>
            <a:ext cx="7926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Nutzer*innen interagieren partizipativ 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3935875" y="3334146"/>
            <a:ext cx="3705775" cy="1058000"/>
          </a:xfrm>
          <a:custGeom>
            <a:rect b="b" l="l" r="r" t="t"/>
            <a:pathLst>
              <a:path extrusionOk="0" h="42320" w="148231">
                <a:moveTo>
                  <a:pt x="148231" y="20428"/>
                </a:moveTo>
                <a:cubicBezTo>
                  <a:pt x="143266" y="24016"/>
                  <a:pt x="131701" y="45357"/>
                  <a:pt x="118442" y="41954"/>
                </a:cubicBezTo>
                <a:cubicBezTo>
                  <a:pt x="105184" y="38551"/>
                  <a:pt x="84297" y="672"/>
                  <a:pt x="68680" y="10"/>
                </a:cubicBezTo>
                <a:cubicBezTo>
                  <a:pt x="53064" y="-652"/>
                  <a:pt x="36190" y="31185"/>
                  <a:pt x="24743" y="37984"/>
                </a:cubicBezTo>
                <a:cubicBezTo>
                  <a:pt x="13296" y="44783"/>
                  <a:pt x="4124" y="40332"/>
                  <a:pt x="0" y="40802"/>
                </a:cubicBezTo>
              </a:path>
            </a:pathLst>
          </a:custGeom>
          <a:noFill/>
          <a:ln cap="flat" cmpd="sng" w="28575">
            <a:solidFill>
              <a:srgbClr val="F36A06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55" name="Google Shape;455;p64" title="ChatGPT Image 5. Sept. 2025, 14_33_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175" y="2965423"/>
            <a:ext cx="953699" cy="635799"/>
          </a:xfrm>
          <a:prstGeom prst="rect">
            <a:avLst/>
          </a:prstGeom>
          <a:noFill/>
          <a:ln cap="flat" cmpd="sng" w="9525">
            <a:solidFill>
              <a:srgbClr val="F36A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64" title="Screenshot (6).png"/>
          <p:cNvPicPr preferRelativeResize="0"/>
          <p:nvPr/>
        </p:nvPicPr>
        <p:blipFill rotWithShape="1">
          <a:blip r:embed="rId4">
            <a:alphaModFix/>
          </a:blip>
          <a:srcRect b="0" l="7813" r="7813" t="0"/>
          <a:stretch/>
        </p:blipFill>
        <p:spPr>
          <a:xfrm>
            <a:off x="5164374" y="1202688"/>
            <a:ext cx="1549804" cy="1033217"/>
          </a:xfrm>
          <a:prstGeom prst="rect">
            <a:avLst/>
          </a:prstGeom>
          <a:noFill/>
          <a:ln cap="flat" cmpd="sng" w="9525">
            <a:solidFill>
              <a:srgbClr val="F36A0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7" name="Google Shape;457;p64"/>
          <p:cNvSpPr/>
          <p:nvPr/>
        </p:nvSpPr>
        <p:spPr>
          <a:xfrm rot="-3334081">
            <a:off x="1408632" y="2432647"/>
            <a:ext cx="231329" cy="14869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4"/>
          <p:cNvSpPr txBox="1"/>
          <p:nvPr>
            <p:ph type="title"/>
          </p:nvPr>
        </p:nvSpPr>
        <p:spPr>
          <a:xfrm>
            <a:off x="276275" y="261600"/>
            <a:ext cx="57957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User Journey &amp; Touchpoints</a:t>
            </a:r>
            <a:endParaRPr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9" name="Google Shape;459;p64"/>
          <p:cNvSpPr/>
          <p:nvPr/>
        </p:nvSpPr>
        <p:spPr>
          <a:xfrm rot="-3442845">
            <a:off x="973008" y="3001375"/>
            <a:ext cx="231517" cy="14879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4"/>
          <p:cNvSpPr/>
          <p:nvPr/>
        </p:nvSpPr>
        <p:spPr>
          <a:xfrm rot="-1755396">
            <a:off x="1877647" y="1841695"/>
            <a:ext cx="231420" cy="191414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 rot="2706308">
            <a:off x="2812171" y="2055113"/>
            <a:ext cx="231224" cy="148917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4"/>
          <p:cNvSpPr/>
          <p:nvPr/>
        </p:nvSpPr>
        <p:spPr>
          <a:xfrm rot="7720981">
            <a:off x="7540974" y="3750750"/>
            <a:ext cx="231356" cy="148756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4"/>
          <p:cNvSpPr/>
          <p:nvPr/>
        </p:nvSpPr>
        <p:spPr>
          <a:xfrm rot="2706308">
            <a:off x="3301803" y="2550405"/>
            <a:ext cx="231224" cy="148917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4"/>
          <p:cNvSpPr/>
          <p:nvPr/>
        </p:nvSpPr>
        <p:spPr>
          <a:xfrm rot="-2371186">
            <a:off x="4830431" y="2110101"/>
            <a:ext cx="231007" cy="14872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4"/>
          <p:cNvSpPr/>
          <p:nvPr/>
        </p:nvSpPr>
        <p:spPr>
          <a:xfrm rot="-7638068">
            <a:off x="6293827" y="3897997"/>
            <a:ext cx="231187" cy="148564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4"/>
          <p:cNvSpPr/>
          <p:nvPr/>
        </p:nvSpPr>
        <p:spPr>
          <a:xfrm rot="7692438">
            <a:off x="4704097" y="3978653"/>
            <a:ext cx="231363" cy="14847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64" title="Hintergrund von „Bildschirmfoto 2025-09-05 um 15.46“ entfernt.08.png"/>
          <p:cNvPicPr preferRelativeResize="0"/>
          <p:nvPr/>
        </p:nvPicPr>
        <p:blipFill rotWithShape="1">
          <a:blip r:embed="rId5">
            <a:alphaModFix/>
          </a:blip>
          <a:srcRect b="0" l="14989" r="30344" t="0"/>
          <a:stretch/>
        </p:blipFill>
        <p:spPr>
          <a:xfrm>
            <a:off x="3462966" y="2038525"/>
            <a:ext cx="1442600" cy="164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4" title="Fraunhofer Modelke.jpg"/>
          <p:cNvPicPr preferRelativeResize="0"/>
          <p:nvPr/>
        </p:nvPicPr>
        <p:blipFill rotWithShape="1">
          <a:blip r:embed="rId6">
            <a:alphaModFix/>
          </a:blip>
          <a:srcRect b="24579" l="62894" r="18580" t="67661"/>
          <a:stretch/>
        </p:blipFill>
        <p:spPr>
          <a:xfrm>
            <a:off x="5120600" y="2865200"/>
            <a:ext cx="1068000" cy="62833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4"/>
          <p:cNvSpPr txBox="1"/>
          <p:nvPr/>
        </p:nvSpPr>
        <p:spPr>
          <a:xfrm>
            <a:off x="5165110" y="3531850"/>
            <a:ext cx="1035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Neu generiertes Bild wird alle 3 Minuten angezeigt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0" name="Google Shape;470;p64"/>
          <p:cNvSpPr txBox="1"/>
          <p:nvPr/>
        </p:nvSpPr>
        <p:spPr>
          <a:xfrm>
            <a:off x="3072175" y="4027729"/>
            <a:ext cx="10356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Nutzer*innen verlassen </a:t>
            </a: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Installation</a:t>
            </a:r>
            <a:r>
              <a:rPr lang="de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oder verweilen weiter in ihr</a:t>
            </a:r>
            <a:endParaRPr sz="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5" title="Element 14@2x.png"/>
          <p:cNvPicPr preferRelativeResize="0"/>
          <p:nvPr/>
        </p:nvPicPr>
        <p:blipFill rotWithShape="1">
          <a:blip r:embed="rId4">
            <a:alphaModFix/>
          </a:blip>
          <a:srcRect b="0" l="69" r="79" t="0"/>
          <a:stretch/>
        </p:blipFill>
        <p:spPr>
          <a:xfrm>
            <a:off x="1165586" y="-520275"/>
            <a:ext cx="62496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5"/>
          <p:cNvSpPr txBox="1"/>
          <p:nvPr>
            <p:ph type="title"/>
          </p:nvPr>
        </p:nvSpPr>
        <p:spPr>
          <a:xfrm>
            <a:off x="3173075" y="274325"/>
            <a:ext cx="5696700" cy="34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Die 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    Technik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dahinter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77" name="Google Shape;477;p65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65"/>
          <p:cNvSpPr/>
          <p:nvPr/>
        </p:nvSpPr>
        <p:spPr>
          <a:xfrm>
            <a:off x="274325" y="274325"/>
            <a:ext cx="1700400" cy="1216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05</a:t>
            </a:r>
            <a:endParaRPr sz="6400">
              <a:solidFill>
                <a:schemeClr val="dk1"/>
              </a:solidFill>
            </a:endParaRPr>
          </a:p>
        </p:txBody>
      </p:sp>
      <p:sp>
        <p:nvSpPr>
          <p:cNvPr id="479" name="Google Shape;479;p65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2.1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0" name="Google Shape;480;p65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66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66"/>
          <p:cNvSpPr txBox="1"/>
          <p:nvPr>
            <p:ph type="title"/>
          </p:nvPr>
        </p:nvSpPr>
        <p:spPr>
          <a:xfrm>
            <a:off x="274325" y="274325"/>
            <a:ext cx="4214700" cy="17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KI zur Erfassung von Menschen</a:t>
            </a:r>
            <a:endParaRPr/>
          </a:p>
        </p:txBody>
      </p:sp>
      <p:sp>
        <p:nvSpPr>
          <p:cNvPr id="487" name="Google Shape;487;p66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AUDIENCE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89" name="Google Shape;489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14" l="0" r="0" t="5814"/>
          <a:stretch/>
        </p:blipFill>
        <p:spPr>
          <a:xfrm>
            <a:off x="10338627" y="344375"/>
            <a:ext cx="3072874" cy="407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6" title="IMG_0051.JPG"/>
          <p:cNvPicPr preferRelativeResize="0"/>
          <p:nvPr/>
        </p:nvPicPr>
        <p:blipFill rotWithShape="1">
          <a:blip r:embed="rId4">
            <a:alphaModFix/>
          </a:blip>
          <a:srcRect b="36727" l="11208" r="12181" t="27048"/>
          <a:stretch/>
        </p:blipFill>
        <p:spPr>
          <a:xfrm>
            <a:off x="5998712" y="248137"/>
            <a:ext cx="2830226" cy="178427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6"/>
          <p:cNvSpPr txBox="1"/>
          <p:nvPr>
            <p:ph type="title"/>
          </p:nvPr>
        </p:nvSpPr>
        <p:spPr>
          <a:xfrm>
            <a:off x="738925" y="2322475"/>
            <a:ext cx="1341600" cy="48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200">
                <a:latin typeface="Work Sans"/>
                <a:ea typeface="Work Sans"/>
                <a:cs typeface="Work Sans"/>
                <a:sym typeface="Work Sans"/>
              </a:rPr>
              <a:t>Material</a:t>
            </a:r>
            <a:endParaRPr b="1" sz="2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2" name="Google Shape;492;p66"/>
          <p:cNvSpPr txBox="1"/>
          <p:nvPr>
            <p:ph type="title"/>
          </p:nvPr>
        </p:nvSpPr>
        <p:spPr>
          <a:xfrm>
            <a:off x="5998700" y="2327100"/>
            <a:ext cx="2156100" cy="48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200">
                <a:latin typeface="Work Sans"/>
                <a:ea typeface="Work Sans"/>
                <a:cs typeface="Work Sans"/>
                <a:sym typeface="Work Sans"/>
              </a:rPr>
              <a:t>Software </a:t>
            </a:r>
            <a:endParaRPr b="1" sz="2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3" name="Google Shape;493;p66"/>
          <p:cNvSpPr txBox="1"/>
          <p:nvPr/>
        </p:nvSpPr>
        <p:spPr>
          <a:xfrm>
            <a:off x="490000" y="2891325"/>
            <a:ext cx="49227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externe Kamera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großer Bildschirm (z.B. 70” LED) für die Visualisierung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Computer für Echtzeitverarbeitung</a:t>
            </a:r>
            <a:b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4" name="Google Shape;494;p66"/>
          <p:cNvSpPr txBox="1"/>
          <p:nvPr/>
        </p:nvSpPr>
        <p:spPr>
          <a:xfrm>
            <a:off x="5864900" y="2908721"/>
            <a:ext cx="30603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Python script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OpenCV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Ultralytics YOLOv8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p67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67"/>
          <p:cNvSpPr txBox="1"/>
          <p:nvPr>
            <p:ph type="title"/>
          </p:nvPr>
        </p:nvSpPr>
        <p:spPr>
          <a:xfrm>
            <a:off x="274325" y="631625"/>
            <a:ext cx="1341600" cy="48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200">
                <a:latin typeface="Work Sans"/>
                <a:ea typeface="Work Sans"/>
                <a:cs typeface="Work Sans"/>
                <a:sym typeface="Work Sans"/>
              </a:rPr>
              <a:t>Ablauf</a:t>
            </a:r>
            <a:endParaRPr b="1" sz="2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1" name="Google Shape;501;p67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ABLAUF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2" name="Google Shape;502;p67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1728775" y="274325"/>
            <a:ext cx="238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Work Sans"/>
                <a:ea typeface="Work Sans"/>
                <a:cs typeface="Work Sans"/>
                <a:sym typeface="Work Sans"/>
              </a:rPr>
              <a:t>Technischer Ansatz</a:t>
            </a:r>
            <a:endParaRPr sz="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04" name="Google Shape;504;p67"/>
          <p:cNvCxnSpPr/>
          <p:nvPr/>
        </p:nvCxnSpPr>
        <p:spPr>
          <a:xfrm>
            <a:off x="276075" y="335825"/>
            <a:ext cx="134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67"/>
          <p:cNvSpPr txBox="1"/>
          <p:nvPr/>
        </p:nvSpPr>
        <p:spPr>
          <a:xfrm>
            <a:off x="551450" y="1253300"/>
            <a:ext cx="72021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Kamera liefert </a:t>
            </a:r>
            <a:r>
              <a:rPr lang="de" sz="1800">
                <a:solidFill>
                  <a:schemeClr val="lt1"/>
                </a:solidFill>
                <a:highlight>
                  <a:srgbClr val="F36A06"/>
                </a:highlight>
                <a:latin typeface="Work Sans"/>
                <a:ea typeface="Work Sans"/>
                <a:cs typeface="Work Sans"/>
                <a:sym typeface="Work Sans"/>
              </a:rPr>
              <a:t>Echtzeit-Video-Feed</a:t>
            </a:r>
            <a:endParaRPr sz="1800">
              <a:solidFill>
                <a:schemeClr val="lt1"/>
              </a:solidFill>
              <a:highlight>
                <a:srgbClr val="F36A06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YOLO-Modell </a:t>
            </a:r>
            <a:r>
              <a:rPr lang="de" sz="1800">
                <a:solidFill>
                  <a:schemeClr val="lt1"/>
                </a:solidFill>
                <a:highlight>
                  <a:srgbClr val="F36A06"/>
                </a:highlight>
                <a:latin typeface="Work Sans"/>
                <a:ea typeface="Work Sans"/>
                <a:cs typeface="Work Sans"/>
                <a:sym typeface="Work Sans"/>
              </a:rPr>
              <a:t>erkennt </a:t>
            </a: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Personen (Köpfe) im Bild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lt1"/>
                </a:solidFill>
                <a:highlight>
                  <a:srgbClr val="F36A06"/>
                </a:highlight>
                <a:latin typeface="Work Sans"/>
                <a:ea typeface="Work Sans"/>
                <a:cs typeface="Work Sans"/>
                <a:sym typeface="Work Sans"/>
              </a:rPr>
              <a:t>Tracking</a:t>
            </a: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-IDs werden vergeben, um </a:t>
            </a:r>
            <a:r>
              <a:rPr lang="de" sz="1800">
                <a:solidFill>
                  <a:schemeClr val="lt1"/>
                </a:solidFill>
                <a:highlight>
                  <a:srgbClr val="F36A06"/>
                </a:highlight>
                <a:latin typeface="Work Sans"/>
                <a:ea typeface="Work Sans"/>
                <a:cs typeface="Work Sans"/>
                <a:sym typeface="Work Sans"/>
              </a:rPr>
              <a:t>Bewegungslinien </a:t>
            </a: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zu verfolgen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Bewegungen der Köpfe werden </a:t>
            </a:r>
            <a:r>
              <a:rPr lang="de" sz="1800">
                <a:solidFill>
                  <a:schemeClr val="lt1"/>
                </a:solidFill>
                <a:highlight>
                  <a:srgbClr val="F36A06"/>
                </a:highlight>
                <a:latin typeface="Work Sans"/>
                <a:ea typeface="Work Sans"/>
                <a:cs typeface="Work Sans"/>
                <a:sym typeface="Work Sans"/>
              </a:rPr>
              <a:t>geglättet </a:t>
            </a:r>
            <a:endParaRPr sz="1800">
              <a:solidFill>
                <a:schemeClr val="lt1"/>
              </a:solidFill>
              <a:highlight>
                <a:srgbClr val="F36A06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Linien werden mit </a:t>
            </a:r>
            <a:r>
              <a:rPr lang="de" sz="1800">
                <a:solidFill>
                  <a:schemeClr val="lt1"/>
                </a:solidFill>
                <a:highlight>
                  <a:srgbClr val="F36A06"/>
                </a:highlight>
                <a:latin typeface="Work Sans"/>
                <a:ea typeface="Work Sans"/>
                <a:cs typeface="Work Sans"/>
                <a:sym typeface="Work Sans"/>
              </a:rPr>
              <a:t>Farbverläufen </a:t>
            </a: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und Neon-/Glow-Effekt visualisiert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 sz="1800">
                <a:solidFill>
                  <a:schemeClr val="lt1"/>
                </a:solidFill>
                <a:highlight>
                  <a:srgbClr val="F36A06"/>
                </a:highlight>
                <a:latin typeface="Work Sans"/>
                <a:ea typeface="Work Sans"/>
                <a:cs typeface="Work Sans"/>
                <a:sym typeface="Work Sans"/>
              </a:rPr>
              <a:t>Verbindungen </a:t>
            </a: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zwischen Köpfen</a:t>
            </a:r>
            <a:endParaRPr sz="1800">
              <a:solidFill>
                <a:srgbClr val="188038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Ergebnis wird auf Vollbildschirm angezeigt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0" name="Google Shape;510;p68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68"/>
          <p:cNvSpPr txBox="1"/>
          <p:nvPr>
            <p:ph type="title"/>
          </p:nvPr>
        </p:nvSpPr>
        <p:spPr>
          <a:xfrm>
            <a:off x="531000" y="550475"/>
            <a:ext cx="3043800" cy="48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200">
                <a:latin typeface="Work Sans"/>
                <a:ea typeface="Work Sans"/>
                <a:cs typeface="Work Sans"/>
                <a:sym typeface="Work Sans"/>
              </a:rPr>
              <a:t>Vorteile und Grenzen </a:t>
            </a:r>
            <a:endParaRPr b="1" sz="2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2" name="Google Shape;512;p68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TECHNISCHER ANSATZ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3" name="Google Shape;513;p68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4" name="Google Shape;514;p68"/>
          <p:cNvSpPr txBox="1"/>
          <p:nvPr/>
        </p:nvSpPr>
        <p:spPr>
          <a:xfrm>
            <a:off x="1728775" y="274325"/>
            <a:ext cx="238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Work Sans"/>
                <a:ea typeface="Work Sans"/>
                <a:cs typeface="Work Sans"/>
                <a:sym typeface="Work Sans"/>
              </a:rPr>
              <a:t>Technischer Ansatz</a:t>
            </a:r>
            <a:endParaRPr sz="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15" name="Google Shape;515;p68"/>
          <p:cNvCxnSpPr/>
          <p:nvPr/>
        </p:nvCxnSpPr>
        <p:spPr>
          <a:xfrm>
            <a:off x="276075" y="335825"/>
            <a:ext cx="134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68"/>
          <p:cNvSpPr/>
          <p:nvPr/>
        </p:nvSpPr>
        <p:spPr>
          <a:xfrm>
            <a:off x="500850" y="1601925"/>
            <a:ext cx="6995400" cy="939000"/>
          </a:xfrm>
          <a:prstGeom prst="roundRect">
            <a:avLst>
              <a:gd fmla="val 16667" name="adj"/>
            </a:avLst>
          </a:prstGeom>
          <a:solidFill>
            <a:srgbClr val="FF85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531000" y="1605350"/>
            <a:ext cx="6995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de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keine außerordentlich spezielle Hardware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de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effiziente Echtzeit-Objektverfolgung und -erkennung mit YOLO 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de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Robustes Tracking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8" name="Google Shape;518;p68"/>
          <p:cNvSpPr/>
          <p:nvPr/>
        </p:nvSpPr>
        <p:spPr>
          <a:xfrm>
            <a:off x="501000" y="2727500"/>
            <a:ext cx="7025400" cy="1208100"/>
          </a:xfrm>
          <a:prstGeom prst="roundRect">
            <a:avLst>
              <a:gd fmla="val 16667" name="adj"/>
            </a:avLst>
          </a:prstGeom>
          <a:solidFill>
            <a:srgbClr val="265D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501000" y="2768725"/>
            <a:ext cx="62160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abhängig von </a:t>
            </a:r>
            <a:r>
              <a:rPr lang="de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Lichtverhältnissen</a:t>
            </a:r>
            <a:r>
              <a:rPr lang="de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bei älteren Geräten: geringe FPS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Char char="-"/>
            </a:pPr>
            <a:r>
              <a:rPr lang="de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verdeckte Personen werden schlechter erkannt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1" title="1729004030197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41" y="1360641"/>
            <a:ext cx="1307100" cy="130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2" name="Google Shape;262;p51"/>
          <p:cNvSpPr txBox="1"/>
          <p:nvPr>
            <p:ph type="title"/>
          </p:nvPr>
        </p:nvSpPr>
        <p:spPr>
          <a:xfrm>
            <a:off x="274325" y="274334"/>
            <a:ext cx="71412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Das sind Wir - Team CRE:AI:TE</a:t>
            </a:r>
            <a:endParaRPr sz="36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63" name="Google Shape;263;p51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51"/>
          <p:cNvSpPr txBox="1"/>
          <p:nvPr/>
        </p:nvSpPr>
        <p:spPr>
          <a:xfrm>
            <a:off x="521850" y="2788278"/>
            <a:ext cx="1580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97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Giuliana Mei </a:t>
            </a:r>
            <a:endParaRPr sz="497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97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Visual Designer</a:t>
            </a:r>
            <a:endParaRPr sz="497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5" name="Google Shape;265;p51"/>
          <p:cNvSpPr txBox="1"/>
          <p:nvPr/>
        </p:nvSpPr>
        <p:spPr>
          <a:xfrm>
            <a:off x="2004118" y="4437296"/>
            <a:ext cx="15180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6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Jennifer  </a:t>
            </a:r>
            <a:endParaRPr sz="516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6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Künstlerin</a:t>
            </a:r>
            <a:r>
              <a:rPr lang="de" sz="516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und Programmerin</a:t>
            </a:r>
            <a:endParaRPr sz="516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6" name="Google Shape;266;p51" title="WhatsApp Bild 2025-09-05 um 16.22.54_e98a428c.jpg"/>
          <p:cNvPicPr preferRelativeResize="0"/>
          <p:nvPr/>
        </p:nvPicPr>
        <p:blipFill rotWithShape="1">
          <a:blip r:embed="rId4">
            <a:alphaModFix/>
          </a:blip>
          <a:srcRect b="0" l="22097" r="6504" t="0"/>
          <a:stretch/>
        </p:blipFill>
        <p:spPr>
          <a:xfrm>
            <a:off x="1941474" y="2954890"/>
            <a:ext cx="1357200" cy="13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7" name="Google Shape;267;p51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TEAM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8" name="Google Shape;268;p51"/>
          <p:cNvSpPr txBox="1"/>
          <p:nvPr/>
        </p:nvSpPr>
        <p:spPr>
          <a:xfrm>
            <a:off x="3770100" y="2374965"/>
            <a:ext cx="15180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6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Daniel </a:t>
            </a:r>
            <a:endParaRPr sz="516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6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Textil Designer</a:t>
            </a:r>
            <a:endParaRPr sz="516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9" name="Google Shape;269;p51" title="photo_5321535076577702952_y.jpg"/>
          <p:cNvPicPr preferRelativeResize="0"/>
          <p:nvPr/>
        </p:nvPicPr>
        <p:blipFill rotWithShape="1">
          <a:blip r:embed="rId5">
            <a:alphaModFix/>
          </a:blip>
          <a:srcRect b="25825" l="7073" r="7082" t="25820"/>
          <a:stretch/>
        </p:blipFill>
        <p:spPr>
          <a:xfrm>
            <a:off x="3707464" y="892740"/>
            <a:ext cx="1356900" cy="135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0" name="Google Shape;270;p51"/>
          <p:cNvSpPr txBox="1"/>
          <p:nvPr/>
        </p:nvSpPr>
        <p:spPr>
          <a:xfrm>
            <a:off x="7099962" y="4350940"/>
            <a:ext cx="15180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6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Lea </a:t>
            </a:r>
            <a:endParaRPr sz="516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6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Innenarchitektin</a:t>
            </a:r>
            <a:endParaRPr sz="516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1" name="Google Shape;271;p51" title="Bildschirmfoto 2025-09-05 um 17.00.49.png"/>
          <p:cNvPicPr preferRelativeResize="0"/>
          <p:nvPr/>
        </p:nvPicPr>
        <p:blipFill rotWithShape="1">
          <a:blip r:embed="rId6">
            <a:alphaModFix/>
          </a:blip>
          <a:srcRect b="0" l="3332" r="3332" t="0"/>
          <a:stretch/>
        </p:blipFill>
        <p:spPr>
          <a:xfrm>
            <a:off x="7099950" y="2863090"/>
            <a:ext cx="1356900" cy="135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2" name="Google Shape;272;p51" title="1725476535079.jpe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6125" y="2955040"/>
            <a:ext cx="1076100" cy="107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3" name="Google Shape;273;p51"/>
          <p:cNvSpPr txBox="1"/>
          <p:nvPr/>
        </p:nvSpPr>
        <p:spPr>
          <a:xfrm>
            <a:off x="4866137" y="4152940"/>
            <a:ext cx="15180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6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Yannick</a:t>
            </a:r>
            <a:r>
              <a:rPr lang="de" sz="516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16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6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Mentor | Media Artist &amp; Researcher</a:t>
            </a:r>
            <a:endParaRPr sz="516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74" name="Google Shape;274;p51"/>
          <p:cNvCxnSpPr>
            <a:stCxn id="261" idx="5"/>
            <a:endCxn id="266" idx="1"/>
          </p:cNvCxnSpPr>
          <p:nvPr/>
        </p:nvCxnSpPr>
        <p:spPr>
          <a:xfrm>
            <a:off x="1681121" y="2476321"/>
            <a:ext cx="459000" cy="677400"/>
          </a:xfrm>
          <a:prstGeom prst="straightConnector1">
            <a:avLst/>
          </a:prstGeom>
          <a:noFill/>
          <a:ln cap="flat" cmpd="sng" w="9525">
            <a:solidFill>
              <a:srgbClr val="FF85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51"/>
          <p:cNvCxnSpPr>
            <a:stCxn id="266" idx="6"/>
            <a:endCxn id="269" idx="2"/>
          </p:cNvCxnSpPr>
          <p:nvPr/>
        </p:nvCxnSpPr>
        <p:spPr>
          <a:xfrm flipH="1" rot="10800000">
            <a:off x="3298674" y="1571290"/>
            <a:ext cx="408900" cy="2062200"/>
          </a:xfrm>
          <a:prstGeom prst="straightConnector1">
            <a:avLst/>
          </a:prstGeom>
          <a:noFill/>
          <a:ln cap="flat" cmpd="sng" w="9525">
            <a:solidFill>
              <a:srgbClr val="FF85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51"/>
          <p:cNvCxnSpPr>
            <a:stCxn id="261" idx="6"/>
            <a:endCxn id="272" idx="2"/>
          </p:cNvCxnSpPr>
          <p:nvPr/>
        </p:nvCxnSpPr>
        <p:spPr>
          <a:xfrm>
            <a:off x="1872541" y="2014191"/>
            <a:ext cx="2993700" cy="1479000"/>
          </a:xfrm>
          <a:prstGeom prst="straightConnector1">
            <a:avLst/>
          </a:prstGeom>
          <a:noFill/>
          <a:ln cap="flat" cmpd="sng" w="9525">
            <a:solidFill>
              <a:srgbClr val="FF85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51"/>
          <p:cNvCxnSpPr>
            <a:stCxn id="269" idx="6"/>
            <a:endCxn id="271" idx="2"/>
          </p:cNvCxnSpPr>
          <p:nvPr/>
        </p:nvCxnSpPr>
        <p:spPr>
          <a:xfrm>
            <a:off x="5064364" y="1571190"/>
            <a:ext cx="2035500" cy="1970400"/>
          </a:xfrm>
          <a:prstGeom prst="straightConnector1">
            <a:avLst/>
          </a:prstGeom>
          <a:noFill/>
          <a:ln cap="flat" cmpd="sng" w="9525">
            <a:solidFill>
              <a:srgbClr val="FF85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51"/>
          <p:cNvCxnSpPr>
            <a:stCxn id="272" idx="6"/>
            <a:endCxn id="271" idx="2"/>
          </p:cNvCxnSpPr>
          <p:nvPr/>
        </p:nvCxnSpPr>
        <p:spPr>
          <a:xfrm>
            <a:off x="5942225" y="3493090"/>
            <a:ext cx="1157700" cy="48600"/>
          </a:xfrm>
          <a:prstGeom prst="straightConnector1">
            <a:avLst/>
          </a:prstGeom>
          <a:noFill/>
          <a:ln cap="flat" cmpd="sng" w="9525">
            <a:solidFill>
              <a:srgbClr val="FF851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69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69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TECHNISCHER ANSATZ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6" name="Google Shape;526;p69"/>
          <p:cNvSpPr txBox="1"/>
          <p:nvPr/>
        </p:nvSpPr>
        <p:spPr>
          <a:xfrm>
            <a:off x="3173075" y="4782325"/>
            <a:ext cx="1197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7" name="Google Shape;527;p69"/>
          <p:cNvSpPr txBox="1"/>
          <p:nvPr/>
        </p:nvSpPr>
        <p:spPr>
          <a:xfrm>
            <a:off x="1728775" y="274325"/>
            <a:ext cx="238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Work Sans"/>
                <a:ea typeface="Work Sans"/>
                <a:cs typeface="Work Sans"/>
                <a:sym typeface="Work Sans"/>
              </a:rPr>
              <a:t>Technischer Ansatz</a:t>
            </a:r>
            <a:endParaRPr sz="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28" name="Google Shape;528;p69"/>
          <p:cNvCxnSpPr/>
          <p:nvPr/>
        </p:nvCxnSpPr>
        <p:spPr>
          <a:xfrm>
            <a:off x="276075" y="335825"/>
            <a:ext cx="134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9"/>
          <p:cNvSpPr txBox="1"/>
          <p:nvPr/>
        </p:nvSpPr>
        <p:spPr>
          <a:xfrm>
            <a:off x="276275" y="580475"/>
            <a:ext cx="45882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Hinweise </a:t>
            </a:r>
            <a:endParaRPr b="1"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681100" y="1362175"/>
            <a:ext cx="53907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Personenerkennung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kein Speichern in Datenbanken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Bewegungsdaten in RAM gespeichert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</a:pPr>
            <a:r>
              <a:rPr lang="de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analoger Hinweis 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31" name="Google Shape;531;p69" title="IMG_0051.JPG"/>
          <p:cNvPicPr preferRelativeResize="0"/>
          <p:nvPr/>
        </p:nvPicPr>
        <p:blipFill rotWithShape="1">
          <a:blip r:embed="rId3">
            <a:alphaModFix/>
          </a:blip>
          <a:srcRect b="36727" l="11208" r="12181" t="27048"/>
          <a:stretch/>
        </p:blipFill>
        <p:spPr>
          <a:xfrm>
            <a:off x="6111187" y="1238187"/>
            <a:ext cx="2830226" cy="178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0" title="Element 14@2x.png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1165586" y="-520275"/>
            <a:ext cx="62496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0"/>
          <p:cNvSpPr txBox="1"/>
          <p:nvPr>
            <p:ph type="title"/>
          </p:nvPr>
        </p:nvSpPr>
        <p:spPr>
          <a:xfrm>
            <a:off x="3173075" y="274325"/>
            <a:ext cx="5696700" cy="38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Der 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       Ausblick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&amp; 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Skalierbarkeit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38" name="Google Shape;538;p70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70"/>
          <p:cNvSpPr/>
          <p:nvPr/>
        </p:nvSpPr>
        <p:spPr>
          <a:xfrm>
            <a:off x="274325" y="274325"/>
            <a:ext cx="1700400" cy="1216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06</a:t>
            </a:r>
            <a:endParaRPr sz="6400">
              <a:solidFill>
                <a:schemeClr val="dk1"/>
              </a:solidFill>
            </a:endParaRPr>
          </a:p>
        </p:txBody>
      </p:sp>
      <p:sp>
        <p:nvSpPr>
          <p:cNvPr id="540" name="Google Shape;540;p70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DIE SKALIERUNG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1" name="Google Shape;541;p70"/>
          <p:cNvSpPr txBox="1"/>
          <p:nvPr/>
        </p:nvSpPr>
        <p:spPr>
          <a:xfrm>
            <a:off x="3173075" y="4782325"/>
            <a:ext cx="1197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71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71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VISUELLES KONZEPT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8" name="Google Shape;548;p71"/>
          <p:cNvSpPr txBox="1"/>
          <p:nvPr>
            <p:ph type="title"/>
          </p:nvPr>
        </p:nvSpPr>
        <p:spPr>
          <a:xfrm>
            <a:off x="276275" y="261600"/>
            <a:ext cx="8481300" cy="156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latin typeface="Work Sans"/>
                <a:ea typeface="Work Sans"/>
                <a:cs typeface="Work Sans"/>
                <a:sym typeface="Work Sans"/>
              </a:rPr>
              <a:t>Erstellung image to image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9" name="Google Shape;549;p71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SEITE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0" name="Google Shape;550;p71"/>
          <p:cNvSpPr/>
          <p:nvPr/>
        </p:nvSpPr>
        <p:spPr>
          <a:xfrm>
            <a:off x="6783150" y="3774725"/>
            <a:ext cx="2086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Work Sans SemiBold"/>
                <a:ea typeface="Work Sans SemiBold"/>
                <a:cs typeface="Work Sans SemiBold"/>
                <a:sym typeface="Work Sans SemiBold"/>
              </a:rPr>
              <a:t>Image zu Image Visualisierung je nach Kontext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51" name="Google Shape;551;p71"/>
          <p:cNvSpPr/>
          <p:nvPr/>
        </p:nvSpPr>
        <p:spPr>
          <a:xfrm>
            <a:off x="3874250" y="3774725"/>
            <a:ext cx="2086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Work Sans SemiBold"/>
                <a:ea typeface="Work Sans SemiBold"/>
                <a:cs typeface="Work Sans SemiBold"/>
                <a:sym typeface="Work Sans SemiBold"/>
              </a:rPr>
              <a:t>Foto für anderen Kontext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52" name="Google Shape;552;p71"/>
          <p:cNvSpPr/>
          <p:nvPr/>
        </p:nvSpPr>
        <p:spPr>
          <a:xfrm>
            <a:off x="275975" y="3774725"/>
            <a:ext cx="5427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Work Sans Light"/>
                <a:ea typeface="Work Sans Light"/>
                <a:cs typeface="Work Sans Light"/>
                <a:sym typeface="Work Sans Light"/>
              </a:rPr>
              <a:t>1</a:t>
            </a:r>
            <a:endParaRPr sz="3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53" name="Google Shape;553;p71"/>
          <p:cNvSpPr/>
          <p:nvPr/>
        </p:nvSpPr>
        <p:spPr>
          <a:xfrm>
            <a:off x="985600" y="3774725"/>
            <a:ext cx="2086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Work Sans SemiBold"/>
                <a:ea typeface="Work Sans SemiBold"/>
                <a:cs typeface="Work Sans SemiBold"/>
                <a:sym typeface="Work Sans SemiBold"/>
              </a:rPr>
              <a:t>Screenshot (alle 3 Minuten vom Bewegungsmuster)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54" name="Google Shape;554;p71"/>
          <p:cNvSpPr/>
          <p:nvPr/>
        </p:nvSpPr>
        <p:spPr>
          <a:xfrm>
            <a:off x="3173887" y="3774725"/>
            <a:ext cx="5427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Work Sans Light"/>
                <a:ea typeface="Work Sans Light"/>
                <a:cs typeface="Work Sans Light"/>
                <a:sym typeface="Work Sans Light"/>
              </a:rPr>
              <a:t>2</a:t>
            </a:r>
            <a:endParaRPr sz="3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55" name="Google Shape;555;p71"/>
          <p:cNvSpPr/>
          <p:nvPr/>
        </p:nvSpPr>
        <p:spPr>
          <a:xfrm>
            <a:off x="6071787" y="3774725"/>
            <a:ext cx="5427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Work Sans Light"/>
                <a:ea typeface="Work Sans Light"/>
                <a:cs typeface="Work Sans Light"/>
                <a:sym typeface="Work Sans Light"/>
              </a:rPr>
              <a:t>3</a:t>
            </a:r>
            <a:endParaRPr sz="3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56" name="Google Shape;556;p71"/>
          <p:cNvSpPr/>
          <p:nvPr/>
        </p:nvSpPr>
        <p:spPr>
          <a:xfrm>
            <a:off x="7323800" y="1563025"/>
            <a:ext cx="339000" cy="31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1"/>
          <p:cNvSpPr/>
          <p:nvPr/>
        </p:nvSpPr>
        <p:spPr>
          <a:xfrm>
            <a:off x="8334600" y="1955350"/>
            <a:ext cx="6408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1"/>
          <p:cNvSpPr txBox="1"/>
          <p:nvPr/>
        </p:nvSpPr>
        <p:spPr>
          <a:xfrm>
            <a:off x="2478625" y="2186213"/>
            <a:ext cx="54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200">
                <a:latin typeface="Work Sans"/>
                <a:ea typeface="Work Sans"/>
                <a:cs typeface="Work Sans"/>
                <a:sym typeface="Work Sans"/>
              </a:rPr>
              <a:t>+</a:t>
            </a:r>
            <a:endParaRPr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9" name="Google Shape;559;p71" title="Screenshot 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50" y="1639938"/>
            <a:ext cx="2270807" cy="127732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1"/>
          <p:cNvSpPr txBox="1"/>
          <p:nvPr/>
        </p:nvSpPr>
        <p:spPr>
          <a:xfrm>
            <a:off x="5328700" y="2186188"/>
            <a:ext cx="615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200">
                <a:latin typeface="Work Sans"/>
                <a:ea typeface="Work Sans"/>
                <a:cs typeface="Work Sans"/>
                <a:sym typeface="Work Sans"/>
              </a:rPr>
              <a:t>=</a:t>
            </a:r>
            <a:endParaRPr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1" name="Google Shape;561;p71"/>
          <p:cNvSpPr/>
          <p:nvPr/>
        </p:nvSpPr>
        <p:spPr>
          <a:xfrm>
            <a:off x="3004050" y="1622000"/>
            <a:ext cx="2270700" cy="1295400"/>
          </a:xfrm>
          <a:prstGeom prst="rect">
            <a:avLst/>
          </a:prstGeom>
          <a:solidFill>
            <a:srgbClr val="265DB5"/>
          </a:solidFill>
          <a:ln cap="flat" cmpd="sng" w="1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Beliebiges Bild, welches Kontext herstellt</a:t>
            </a:r>
            <a:endParaRPr sz="1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2" name="Google Shape;5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775" y="1416533"/>
            <a:ext cx="2586252" cy="1724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72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72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VISUELLES KONZEPT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9" name="Google Shape;569;p72"/>
          <p:cNvSpPr txBox="1"/>
          <p:nvPr>
            <p:ph type="title"/>
          </p:nvPr>
        </p:nvSpPr>
        <p:spPr>
          <a:xfrm>
            <a:off x="276275" y="273812"/>
            <a:ext cx="84813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latin typeface="Work Sans"/>
                <a:ea typeface="Work Sans"/>
                <a:cs typeface="Work Sans"/>
                <a:sym typeface="Work Sans"/>
              </a:rPr>
              <a:t>Anwendung in anderen Kontexten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3173075" y="4782325"/>
            <a:ext cx="1197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SEITE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GROBKONZEPT &amp; KAMPAGNENIDEE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6783150" y="2607925"/>
            <a:ext cx="2086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Kommerziell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72" name="Google Shape;572;p72"/>
          <p:cNvSpPr/>
          <p:nvPr/>
        </p:nvSpPr>
        <p:spPr>
          <a:xfrm>
            <a:off x="3874250" y="2607925"/>
            <a:ext cx="2086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Kunstvermittlung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73" name="Google Shape;573;p72"/>
          <p:cNvSpPr txBox="1"/>
          <p:nvPr/>
        </p:nvSpPr>
        <p:spPr>
          <a:xfrm>
            <a:off x="10748625" y="3261050"/>
            <a:ext cx="2086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latin typeface="Work Sans"/>
                <a:ea typeface="Work Sans"/>
                <a:cs typeface="Work Sans"/>
                <a:sym typeface="Work Sans"/>
              </a:rPr>
              <a:t>Bei Workshops: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de" sz="1100">
                <a:latin typeface="Work Sans"/>
                <a:ea typeface="Work Sans"/>
                <a:cs typeface="Work Sans"/>
                <a:sym typeface="Work Sans"/>
              </a:rPr>
              <a:t>Bevor gebaut wird oder neu gebaut wird kann FlowPoint helfen ein Gefühl für den Ort und die Wünsche der Mensch zu entwickel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75975" y="2607925"/>
            <a:ext cx="5427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Work Sans Light"/>
                <a:ea typeface="Work Sans Light"/>
                <a:cs typeface="Work Sans Light"/>
                <a:sym typeface="Work Sans Light"/>
              </a:rPr>
              <a:t>1</a:t>
            </a:r>
            <a:endParaRPr sz="3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75" name="Google Shape;575;p72"/>
          <p:cNvSpPr/>
          <p:nvPr/>
        </p:nvSpPr>
        <p:spPr>
          <a:xfrm>
            <a:off x="985600" y="2607925"/>
            <a:ext cx="2086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Work Sans SemiBold"/>
                <a:ea typeface="Work Sans SemiBold"/>
                <a:cs typeface="Work Sans SemiBold"/>
                <a:sym typeface="Work Sans SemiBold"/>
              </a:rPr>
              <a:t>Städtische Nutzung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76" name="Google Shape;576;p72"/>
          <p:cNvSpPr/>
          <p:nvPr/>
        </p:nvSpPr>
        <p:spPr>
          <a:xfrm>
            <a:off x="3173887" y="2607925"/>
            <a:ext cx="5427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Work Sans Light"/>
                <a:ea typeface="Work Sans Light"/>
                <a:cs typeface="Work Sans Light"/>
                <a:sym typeface="Work Sans Light"/>
              </a:rPr>
              <a:t>2</a:t>
            </a:r>
            <a:endParaRPr sz="3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77" name="Google Shape;577;p72"/>
          <p:cNvSpPr/>
          <p:nvPr/>
        </p:nvSpPr>
        <p:spPr>
          <a:xfrm>
            <a:off x="6071787" y="2607925"/>
            <a:ext cx="5427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Work Sans Light"/>
                <a:ea typeface="Work Sans Light"/>
                <a:cs typeface="Work Sans Light"/>
                <a:sym typeface="Work Sans Light"/>
              </a:rPr>
              <a:t>3</a:t>
            </a:r>
            <a:endParaRPr sz="3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78" name="Google Shape;578;p72"/>
          <p:cNvSpPr txBox="1"/>
          <p:nvPr/>
        </p:nvSpPr>
        <p:spPr>
          <a:xfrm>
            <a:off x="9571862" y="1704075"/>
            <a:ext cx="20868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latin typeface="Work Sans"/>
                <a:ea typeface="Work Sans"/>
                <a:cs typeface="Work Sans"/>
                <a:sym typeface="Work Sans"/>
              </a:rPr>
              <a:t>Bspw. für Museen oder Bildungseinrichtungen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de" sz="1100">
                <a:latin typeface="Work Sans"/>
                <a:ea typeface="Work Sans"/>
                <a:cs typeface="Work Sans"/>
                <a:sym typeface="Work Sans"/>
              </a:rPr>
              <a:t>Image to Image bild kann beliebig bespielt werden, also auch 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9" name="Google Shape;579;p72"/>
          <p:cNvSpPr txBox="1"/>
          <p:nvPr/>
        </p:nvSpPr>
        <p:spPr>
          <a:xfrm>
            <a:off x="6071850" y="3261050"/>
            <a:ext cx="2798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→ </a:t>
            </a: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Einsatz bei bspw. bei Messen, Firmenevents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Brand Image als </a:t>
            </a: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Ausgangslage</a:t>
            </a: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sodass Besucher*innen sich mehr mit einer Brand </a:t>
            </a: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identifizieren</a:t>
            </a: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und bspw. Formsprache Auto beeinflussen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0" name="Google Shape;580;p72"/>
          <p:cNvSpPr/>
          <p:nvPr/>
        </p:nvSpPr>
        <p:spPr>
          <a:xfrm>
            <a:off x="7323800" y="1563025"/>
            <a:ext cx="339000" cy="31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72"/>
          <p:cNvSpPr/>
          <p:nvPr/>
        </p:nvSpPr>
        <p:spPr>
          <a:xfrm>
            <a:off x="8334600" y="1955350"/>
            <a:ext cx="6408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72" title="a6b6b2fa50934a9e80a1301983d0e628.jpeg"/>
          <p:cNvPicPr preferRelativeResize="0"/>
          <p:nvPr/>
        </p:nvPicPr>
        <p:blipFill rotWithShape="1">
          <a:blip r:embed="rId3">
            <a:alphaModFix/>
          </a:blip>
          <a:srcRect b="0" l="5317" r="5317" t="0"/>
          <a:stretch/>
        </p:blipFill>
        <p:spPr>
          <a:xfrm>
            <a:off x="1431635" y="1211550"/>
            <a:ext cx="1361674" cy="10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2"/>
          <p:cNvSpPr txBox="1"/>
          <p:nvPr/>
        </p:nvSpPr>
        <p:spPr>
          <a:xfrm>
            <a:off x="974625" y="1659100"/>
            <a:ext cx="54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200">
                <a:latin typeface="Work Sans"/>
                <a:ea typeface="Work Sans"/>
                <a:cs typeface="Work Sans"/>
                <a:sym typeface="Work Sans"/>
              </a:rPr>
              <a:t>+</a:t>
            </a:r>
            <a:endParaRPr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4" name="Google Shape;584;p72" title="Element 15@2x.png"/>
          <p:cNvPicPr preferRelativeResize="0"/>
          <p:nvPr/>
        </p:nvPicPr>
        <p:blipFill rotWithShape="1">
          <a:blip r:embed="rId4">
            <a:alphaModFix/>
          </a:blip>
          <a:srcRect b="0" l="1446" r="1456" t="0"/>
          <a:stretch/>
        </p:blipFill>
        <p:spPr>
          <a:xfrm>
            <a:off x="276550" y="1392198"/>
            <a:ext cx="803917" cy="81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2" title="a6a981383b4f-71538.jpeg"/>
          <p:cNvPicPr preferRelativeResize="0"/>
          <p:nvPr/>
        </p:nvPicPr>
        <p:blipFill rotWithShape="1">
          <a:blip r:embed="rId5">
            <a:alphaModFix/>
          </a:blip>
          <a:srcRect b="0" l="26539" r="26544" t="0"/>
          <a:stretch/>
        </p:blipFill>
        <p:spPr>
          <a:xfrm>
            <a:off x="4328160" y="1211550"/>
            <a:ext cx="1361674" cy="101583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2"/>
          <p:cNvSpPr txBox="1"/>
          <p:nvPr/>
        </p:nvSpPr>
        <p:spPr>
          <a:xfrm>
            <a:off x="3871150" y="1659100"/>
            <a:ext cx="54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200">
                <a:latin typeface="Work Sans"/>
                <a:ea typeface="Work Sans"/>
                <a:cs typeface="Work Sans"/>
                <a:sym typeface="Work Sans"/>
              </a:rPr>
              <a:t>+</a:t>
            </a:r>
            <a:endParaRPr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7" name="Google Shape;587;p72" title="Element 15@2x.png"/>
          <p:cNvPicPr preferRelativeResize="0"/>
          <p:nvPr/>
        </p:nvPicPr>
        <p:blipFill rotWithShape="1">
          <a:blip r:embed="rId4">
            <a:alphaModFix/>
          </a:blip>
          <a:srcRect b="0" l="1446" r="1456" t="0"/>
          <a:stretch/>
        </p:blipFill>
        <p:spPr>
          <a:xfrm>
            <a:off x="3173075" y="1392198"/>
            <a:ext cx="803917" cy="81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2" title="photo-1538690560694-c770d02e202c.jpeg"/>
          <p:cNvPicPr preferRelativeResize="0"/>
          <p:nvPr/>
        </p:nvPicPr>
        <p:blipFill rotWithShape="1">
          <a:blip r:embed="rId6">
            <a:alphaModFix/>
          </a:blip>
          <a:srcRect b="0" l="5333" r="5324" t="0"/>
          <a:stretch/>
        </p:blipFill>
        <p:spPr>
          <a:xfrm>
            <a:off x="7224685" y="1211550"/>
            <a:ext cx="1361674" cy="101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2"/>
          <p:cNvSpPr txBox="1"/>
          <p:nvPr/>
        </p:nvSpPr>
        <p:spPr>
          <a:xfrm>
            <a:off x="6767675" y="1659100"/>
            <a:ext cx="54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de" sz="1200">
                <a:latin typeface="Work Sans"/>
                <a:ea typeface="Work Sans"/>
                <a:cs typeface="Work Sans"/>
                <a:sym typeface="Work Sans"/>
              </a:rPr>
              <a:t>+</a:t>
            </a:r>
            <a:endParaRPr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90" name="Google Shape;590;p72" title="Element 15@2x.png"/>
          <p:cNvPicPr preferRelativeResize="0"/>
          <p:nvPr/>
        </p:nvPicPr>
        <p:blipFill rotWithShape="1">
          <a:blip r:embed="rId4">
            <a:alphaModFix/>
          </a:blip>
          <a:srcRect b="0" l="1446" r="1456" t="0"/>
          <a:stretch/>
        </p:blipFill>
        <p:spPr>
          <a:xfrm>
            <a:off x="6069600" y="1392198"/>
            <a:ext cx="803917" cy="817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2"/>
          <p:cNvSpPr txBox="1"/>
          <p:nvPr/>
        </p:nvSpPr>
        <p:spPr>
          <a:xfrm>
            <a:off x="3173025" y="3261050"/>
            <a:ext cx="279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→ </a:t>
            </a: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Bspw. für Museen oder Bildungseinrichtungen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Kunstvermittlung 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Kennenlernspiel für Besucher*innen des Museums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Pädagogische Herleitung für Körper- und Raumgefühl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2" name="Google Shape;592;p72"/>
          <p:cNvSpPr txBox="1"/>
          <p:nvPr/>
        </p:nvSpPr>
        <p:spPr>
          <a:xfrm>
            <a:off x="274200" y="3261050"/>
            <a:ext cx="2798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→ </a:t>
            </a: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Einsatz bei Workshops; Bürgerbeteiligung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●"/>
            </a:pP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Installation kann ein (Raum) </a:t>
            </a:r>
            <a:r>
              <a:rPr lang="de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Gefühl für einen Ort schaffen, sodass Wünsche und Erwartungen besser evaluiert oder formuliert werden können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6A06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3" title="Element 14@2x.png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1165586" y="-520275"/>
            <a:ext cx="62496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3"/>
          <p:cNvSpPr txBox="1"/>
          <p:nvPr>
            <p:ph type="title"/>
          </p:nvPr>
        </p:nvSpPr>
        <p:spPr>
          <a:xfrm>
            <a:off x="289450" y="274325"/>
            <a:ext cx="8580300" cy="44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 SemiBold"/>
                <a:ea typeface="Montserrat SemiBold"/>
                <a:cs typeface="Montserrat SemiBold"/>
                <a:sym typeface="Montserrat SemiBold"/>
              </a:rPr>
              <a:t>Fragen?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                Danke &lt;3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52"/>
          <p:cNvCxnSpPr/>
          <p:nvPr/>
        </p:nvCxnSpPr>
        <p:spPr>
          <a:xfrm>
            <a:off x="275700" y="9045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52"/>
          <p:cNvSpPr/>
          <p:nvPr/>
        </p:nvSpPr>
        <p:spPr>
          <a:xfrm>
            <a:off x="275690" y="274325"/>
            <a:ext cx="7518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</a:t>
            </a:r>
            <a:endParaRPr sz="3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5" name="Google Shape;285;p52"/>
          <p:cNvSpPr/>
          <p:nvPr/>
        </p:nvSpPr>
        <p:spPr>
          <a:xfrm>
            <a:off x="1147868" y="274325"/>
            <a:ext cx="776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Thema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2"/>
          <p:cNvSpPr/>
          <p:nvPr/>
        </p:nvSpPr>
        <p:spPr>
          <a:xfrm>
            <a:off x="275690" y="986425"/>
            <a:ext cx="7518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</a:t>
            </a:r>
            <a:endParaRPr sz="3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7" name="Google Shape;287;p52"/>
          <p:cNvSpPr/>
          <p:nvPr/>
        </p:nvSpPr>
        <p:spPr>
          <a:xfrm>
            <a:off x="1147875" y="986425"/>
            <a:ext cx="7720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Beobachtung &amp; Fragestellung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8" name="Google Shape;288;p52"/>
          <p:cNvCxnSpPr/>
          <p:nvPr/>
        </p:nvCxnSpPr>
        <p:spPr>
          <a:xfrm>
            <a:off x="275700" y="16166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52"/>
          <p:cNvSpPr/>
          <p:nvPr/>
        </p:nvSpPr>
        <p:spPr>
          <a:xfrm>
            <a:off x="275690" y="1698525"/>
            <a:ext cx="7518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</a:t>
            </a:r>
            <a:endParaRPr sz="3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1147876" y="1698525"/>
            <a:ext cx="7720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FlowPoint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1" name="Google Shape;291;p52"/>
          <p:cNvCxnSpPr/>
          <p:nvPr/>
        </p:nvCxnSpPr>
        <p:spPr>
          <a:xfrm>
            <a:off x="275700" y="2328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52"/>
          <p:cNvSpPr/>
          <p:nvPr/>
        </p:nvSpPr>
        <p:spPr>
          <a:xfrm>
            <a:off x="275690" y="2410625"/>
            <a:ext cx="7518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04</a:t>
            </a:r>
            <a:endParaRPr sz="3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1147877" y="2410625"/>
            <a:ext cx="7720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4" name="Google Shape;294;p52"/>
          <p:cNvCxnSpPr/>
          <p:nvPr/>
        </p:nvCxnSpPr>
        <p:spPr>
          <a:xfrm>
            <a:off x="275700" y="30408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52"/>
          <p:cNvSpPr/>
          <p:nvPr/>
        </p:nvSpPr>
        <p:spPr>
          <a:xfrm>
            <a:off x="275690" y="3122725"/>
            <a:ext cx="7518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05</a:t>
            </a:r>
            <a:endParaRPr sz="3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6" name="Google Shape;296;p52"/>
          <p:cNvSpPr/>
          <p:nvPr/>
        </p:nvSpPr>
        <p:spPr>
          <a:xfrm>
            <a:off x="1147876" y="3122725"/>
            <a:ext cx="7720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Technik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" name="Google Shape;297;p52"/>
          <p:cNvCxnSpPr/>
          <p:nvPr/>
        </p:nvCxnSpPr>
        <p:spPr>
          <a:xfrm>
            <a:off x="275700" y="37529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52"/>
          <p:cNvSpPr/>
          <p:nvPr/>
        </p:nvSpPr>
        <p:spPr>
          <a:xfrm>
            <a:off x="275690" y="3834825"/>
            <a:ext cx="751800" cy="548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06</a:t>
            </a:r>
            <a:endParaRPr sz="3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9" name="Google Shape;299;p52"/>
          <p:cNvSpPr/>
          <p:nvPr/>
        </p:nvSpPr>
        <p:spPr>
          <a:xfrm>
            <a:off x="1147877" y="3834825"/>
            <a:ext cx="7720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Ausblick &amp; Skalierung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3" title="Element 14@2x.png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1165586" y="-520275"/>
            <a:ext cx="62496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3"/>
          <p:cNvSpPr txBox="1"/>
          <p:nvPr>
            <p:ph type="title"/>
          </p:nvPr>
        </p:nvSpPr>
        <p:spPr>
          <a:xfrm>
            <a:off x="3173075" y="274325"/>
            <a:ext cx="5696700" cy="34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Das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       Thema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06" name="Google Shape;306;p53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53"/>
          <p:cNvSpPr/>
          <p:nvPr/>
        </p:nvSpPr>
        <p:spPr>
          <a:xfrm>
            <a:off x="274325" y="274325"/>
            <a:ext cx="1700400" cy="1216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01</a:t>
            </a:r>
            <a:endParaRPr sz="6400">
              <a:solidFill>
                <a:schemeClr val="dk1"/>
              </a:solidFill>
            </a:endParaRPr>
          </a:p>
        </p:txBody>
      </p:sp>
      <p:sp>
        <p:nvSpPr>
          <p:cNvPr id="308" name="Google Shape;308;p53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2.1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9" name="Google Shape;309;p53"/>
          <p:cNvSpPr txBox="1"/>
          <p:nvPr/>
        </p:nvSpPr>
        <p:spPr>
          <a:xfrm>
            <a:off x="3173075" y="4782325"/>
            <a:ext cx="1197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Seite</a:t>
            </a: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54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54"/>
          <p:cNvSpPr txBox="1"/>
          <p:nvPr>
            <p:ph type="title"/>
          </p:nvPr>
        </p:nvSpPr>
        <p:spPr>
          <a:xfrm>
            <a:off x="274325" y="631625"/>
            <a:ext cx="5303400" cy="2678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latin typeface="Work Sans"/>
                <a:ea typeface="Work Sans"/>
                <a:cs typeface="Work Sans"/>
                <a:sym typeface="Work Sans"/>
              </a:rPr>
              <a:t>Kl als Werkzeug zur Gestaltung des öffentlichen Raums. In einer digitalen Welt, die kreative Ausdrucksformen neu definiert, stellen sich Fragen: Wie können KI und Daten genutzt werden, um Kunstinstallationen im öffentlichen Raum zu realisieren? Welche Daten lassen sich erheben und für kreative Konzepte nutzen?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6" name="Google Shape;316;p54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Aufgabenstellung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7" name="Google Shape;317;p54"/>
          <p:cNvSpPr txBox="1"/>
          <p:nvPr/>
        </p:nvSpPr>
        <p:spPr>
          <a:xfrm>
            <a:off x="3173075" y="4782325"/>
            <a:ext cx="1197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Seite</a:t>
            </a: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1728775" y="274325"/>
            <a:ext cx="238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Work Sans"/>
                <a:ea typeface="Work Sans"/>
                <a:cs typeface="Work Sans"/>
                <a:sym typeface="Work Sans"/>
              </a:rPr>
              <a:t>Aufgabenstellung</a:t>
            </a:r>
            <a:endParaRPr sz="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19" name="Google Shape;319;p54"/>
          <p:cNvCxnSpPr/>
          <p:nvPr/>
        </p:nvCxnSpPr>
        <p:spPr>
          <a:xfrm>
            <a:off x="276075" y="335825"/>
            <a:ext cx="134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54" title="368_AI_in_public_space_art.jpe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444" r="28444" t="0"/>
          <a:stretch/>
        </p:blipFill>
        <p:spPr>
          <a:xfrm>
            <a:off x="5800252" y="274325"/>
            <a:ext cx="3072872" cy="407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5" title="Element 14@2x.png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1165586" y="-520275"/>
            <a:ext cx="62496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5"/>
          <p:cNvSpPr txBox="1"/>
          <p:nvPr>
            <p:ph type="title"/>
          </p:nvPr>
        </p:nvSpPr>
        <p:spPr>
          <a:xfrm>
            <a:off x="3173075" y="274325"/>
            <a:ext cx="5696700" cy="34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Beobachtung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            &amp;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 </a:t>
            </a:r>
            <a:br>
              <a:rPr lang="de" sz="6400">
                <a:latin typeface="Work Sans"/>
                <a:ea typeface="Work Sans"/>
                <a:cs typeface="Work Sans"/>
                <a:sym typeface="Work Sans"/>
              </a:rPr>
            </a:b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Fragestellung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27" name="Google Shape;327;p55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55"/>
          <p:cNvSpPr/>
          <p:nvPr/>
        </p:nvSpPr>
        <p:spPr>
          <a:xfrm>
            <a:off x="274325" y="274325"/>
            <a:ext cx="1700400" cy="1216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02</a:t>
            </a:r>
            <a:endParaRPr sz="6400">
              <a:solidFill>
                <a:schemeClr val="dk1"/>
              </a:solidFill>
            </a:endParaRPr>
          </a:p>
        </p:txBody>
      </p:sp>
      <p:sp>
        <p:nvSpPr>
          <p:cNvPr id="329" name="Google Shape;329;p55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02</a:t>
            </a:r>
            <a:b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</a:b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0" name="Google Shape;330;p55"/>
          <p:cNvSpPr txBox="1"/>
          <p:nvPr/>
        </p:nvSpPr>
        <p:spPr>
          <a:xfrm>
            <a:off x="3173075" y="4782325"/>
            <a:ext cx="1197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Seite</a:t>
            </a: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56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6"/>
          <p:cNvSpPr txBox="1"/>
          <p:nvPr>
            <p:ph type="title"/>
          </p:nvPr>
        </p:nvSpPr>
        <p:spPr>
          <a:xfrm>
            <a:off x="274325" y="631625"/>
            <a:ext cx="5306400" cy="3980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700">
                <a:latin typeface="Work Sans"/>
                <a:ea typeface="Work Sans"/>
                <a:cs typeface="Work Sans"/>
                <a:sym typeface="Work Sans"/>
              </a:rPr>
              <a:t>A</a:t>
            </a:r>
            <a:r>
              <a:rPr lang="de" sz="1500">
                <a:latin typeface="Work Sans"/>
                <a:ea typeface="Work Sans"/>
                <a:cs typeface="Work Sans"/>
                <a:sym typeface="Work Sans"/>
              </a:rPr>
              <a:t>m Beispiel des Werksviertels zeigt sich, wie ein geplantes Architekturkonzept Menschen gezielt lenkt und ihre Bewegungen durch den Raum zum Gebäuden führt - meist routiniert und zielorientiert. Durch die nicht immer zeitgleiche Nutzung und die verschiedenen Nutzergruppen (z.B. Büroangestellte, Restaurantbetreiber, Touristen und Einheimische) entstehen unsichtbare Zeitschienen und Interaktionen.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500">
                <a:latin typeface="Work Sans"/>
                <a:ea typeface="Work Sans"/>
                <a:cs typeface="Work Sans"/>
                <a:sym typeface="Work Sans"/>
              </a:rPr>
              <a:t>Es stellt sich die Frage: Welche Rolle spielt der Mensch in der Belebung des Raums – prägt er durch seine Bewegungen den Stadtraum oder wird er von der Architektur geführt?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7" name="Google Shape;337;p56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DIE BEOBACHTUNG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Seite</a:t>
            </a: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9" name="Google Shape;339;p56"/>
          <p:cNvSpPr txBox="1"/>
          <p:nvPr/>
        </p:nvSpPr>
        <p:spPr>
          <a:xfrm>
            <a:off x="1728775" y="274325"/>
            <a:ext cx="238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Work Sans"/>
                <a:ea typeface="Work Sans"/>
                <a:cs typeface="Work Sans"/>
                <a:sym typeface="Work Sans"/>
              </a:rPr>
              <a:t>Die Beobachtung</a:t>
            </a:r>
            <a:endParaRPr sz="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40" name="Google Shape;340;p56"/>
          <p:cNvCxnSpPr/>
          <p:nvPr/>
        </p:nvCxnSpPr>
        <p:spPr>
          <a:xfrm>
            <a:off x="276075" y="335825"/>
            <a:ext cx="134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1" name="Google Shape;341;p56" title="muenchen-werksviertel-plaza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682" r="14734" t="0"/>
          <a:stretch/>
        </p:blipFill>
        <p:spPr>
          <a:xfrm>
            <a:off x="5800252" y="274325"/>
            <a:ext cx="3072872" cy="407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57"/>
          <p:cNvCxnSpPr/>
          <p:nvPr/>
        </p:nvCxnSpPr>
        <p:spPr>
          <a:xfrm>
            <a:off x="275700" y="4702775"/>
            <a:ext cx="85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57"/>
          <p:cNvSpPr txBox="1"/>
          <p:nvPr>
            <p:ph type="title"/>
          </p:nvPr>
        </p:nvSpPr>
        <p:spPr>
          <a:xfrm>
            <a:off x="274325" y="631625"/>
            <a:ext cx="8592300" cy="352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latin typeface="Work Sans"/>
                <a:ea typeface="Work Sans"/>
                <a:cs typeface="Work Sans"/>
                <a:sym typeface="Work Sans"/>
              </a:rPr>
              <a:t>Wir haben uns gefragt, wie</a:t>
            </a:r>
            <a:r>
              <a:rPr lang="de" sz="2400">
                <a:latin typeface="Work Sans"/>
                <a:ea typeface="Work Sans"/>
                <a:cs typeface="Work Sans"/>
                <a:sym typeface="Work Sans"/>
              </a:rPr>
              <a:t> kann </a:t>
            </a:r>
            <a:r>
              <a:rPr lang="de" sz="2400">
                <a:solidFill>
                  <a:schemeClr val="lt1"/>
                </a:solidFill>
                <a:highlight>
                  <a:srgbClr val="FF851F"/>
                </a:highlight>
                <a:latin typeface="Work Sans"/>
                <a:ea typeface="Work Sans"/>
                <a:cs typeface="Work Sans"/>
                <a:sym typeface="Work Sans"/>
              </a:rPr>
              <a:t>Technologie</a:t>
            </a:r>
            <a:r>
              <a:rPr lang="de" sz="2400">
                <a:latin typeface="Work Sans"/>
                <a:ea typeface="Work Sans"/>
                <a:cs typeface="Work Sans"/>
                <a:sym typeface="Work Sans"/>
              </a:rPr>
              <a:t> genutzt werden, um die Bewegungen und sozialen Interaktionen im geplanten Stadtraum sichtbar zu machen und den Benutzer*innen ein </a:t>
            </a:r>
            <a:r>
              <a:rPr lang="de" sz="2400">
                <a:solidFill>
                  <a:schemeClr val="lt1"/>
                </a:solidFill>
                <a:highlight>
                  <a:srgbClr val="FF851F"/>
                </a:highlight>
                <a:latin typeface="Work Sans"/>
                <a:ea typeface="Work Sans"/>
                <a:cs typeface="Work Sans"/>
                <a:sym typeface="Work Sans"/>
              </a:rPr>
              <a:t>Bewusstsein für ihre eigene und die Präsenz</a:t>
            </a:r>
            <a:r>
              <a:rPr lang="de" sz="2400">
                <a:solidFill>
                  <a:srgbClr val="FF851F"/>
                </a:solidFill>
                <a:highlight>
                  <a:srgbClr val="FF851F"/>
                </a:highlight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de" sz="2400">
                <a:solidFill>
                  <a:schemeClr val="lt1"/>
                </a:solidFill>
                <a:highlight>
                  <a:srgbClr val="FF851F"/>
                </a:highlight>
                <a:latin typeface="Work Sans"/>
                <a:ea typeface="Work Sans"/>
                <a:cs typeface="Work Sans"/>
                <a:sym typeface="Work Sans"/>
              </a:rPr>
              <a:t>anderer zu vermitteln?</a:t>
            </a:r>
            <a:r>
              <a:rPr lang="de" sz="2400">
                <a:latin typeface="Work Sans"/>
                <a:ea typeface="Work Sans"/>
                <a:cs typeface="Work Sans"/>
                <a:sym typeface="Work Sans"/>
              </a:rPr>
              <a:t> Inwieweit können sie erkennen, dass ihre Bewegungen als Teil eines Kollektivs den öffentlichen architektonischen Raum prägen und lebendig machen?</a:t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2762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DIE FRAGESTELLUNG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CRE:AI:TE</a:t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3173075" y="4782325"/>
            <a:ext cx="119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PAGE </a:t>
            </a:r>
            <a:fld id="{00000000-1234-1234-1234-123412341234}" type="slidenum"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‹#›</a:t>
            </a:fld>
            <a:r>
              <a:rPr lang="de" sz="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endParaRPr sz="5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1728775" y="274325"/>
            <a:ext cx="2389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Work Sans"/>
                <a:ea typeface="Work Sans"/>
                <a:cs typeface="Work Sans"/>
                <a:sym typeface="Work Sans"/>
              </a:rPr>
              <a:t>Unsere Fragestellung</a:t>
            </a:r>
            <a:endParaRPr sz="8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51" name="Google Shape;351;p57"/>
          <p:cNvCxnSpPr/>
          <p:nvPr/>
        </p:nvCxnSpPr>
        <p:spPr>
          <a:xfrm>
            <a:off x="276075" y="335825"/>
            <a:ext cx="134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8" title="Element 14@2x.png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526175" y="-771649"/>
            <a:ext cx="7879900" cy="648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8"/>
          <p:cNvSpPr txBox="1"/>
          <p:nvPr>
            <p:ph type="title"/>
          </p:nvPr>
        </p:nvSpPr>
        <p:spPr>
          <a:xfrm>
            <a:off x="3062025" y="313338"/>
            <a:ext cx="5696700" cy="34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Flow 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latin typeface="Work Sans"/>
                <a:ea typeface="Work Sans"/>
                <a:cs typeface="Work Sans"/>
                <a:sym typeface="Work Sans"/>
              </a:rPr>
              <a:t>           Point</a:t>
            </a:r>
            <a:endParaRPr sz="6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8" name="Google Shape;358;p58"/>
          <p:cNvSpPr txBox="1"/>
          <p:nvPr>
            <p:ph type="title"/>
          </p:nvPr>
        </p:nvSpPr>
        <p:spPr>
          <a:xfrm>
            <a:off x="269225" y="2366263"/>
            <a:ext cx="8494500" cy="246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latin typeface="Work Sans"/>
                <a:ea typeface="Work Sans"/>
                <a:cs typeface="Work Sans"/>
                <a:sym typeface="Work Sans"/>
              </a:rPr>
              <a:t>FlowPoint ist eine digitale Installation, die die Bewegungen und sozialen Verbindungen von Menschen im öffentlichen Raum erfasst und in Echtzeit darstellt. Sie fördert das Bewusstsein für die Präsenz der Nutzer*innen und zeigt, wie ihre Bewegungen den Raum als Teil eines lebendigen Kollektivs prägen.</a:t>
            </a:r>
            <a:endParaRPr sz="19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9" name="Google Shape;359;p58"/>
          <p:cNvSpPr/>
          <p:nvPr/>
        </p:nvSpPr>
        <p:spPr>
          <a:xfrm>
            <a:off x="274325" y="274325"/>
            <a:ext cx="1700400" cy="1216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365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03</a:t>
            </a:r>
            <a:endParaRPr sz="6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EDEDED"/>
      </a:dk2>
      <a:lt2>
        <a:srgbClr val="7F7F7F"/>
      </a:lt2>
      <a:accent1>
        <a:srgbClr val="0000FF"/>
      </a:accent1>
      <a:accent2>
        <a:srgbClr val="FF505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